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353" r:id="rId2"/>
    <p:sldId id="351" r:id="rId3"/>
    <p:sldId id="341" r:id="rId4"/>
    <p:sldId id="345" r:id="rId5"/>
    <p:sldId id="339" r:id="rId6"/>
    <p:sldId id="350" r:id="rId7"/>
    <p:sldId id="340" r:id="rId8"/>
    <p:sldId id="337" r:id="rId9"/>
    <p:sldId id="336" r:id="rId10"/>
    <p:sldId id="329" r:id="rId11"/>
    <p:sldId id="325" r:id="rId12"/>
    <p:sldId id="349" r:id="rId13"/>
    <p:sldId id="34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E91"/>
    <a:srgbClr val="2F5597"/>
    <a:srgbClr val="AE3B2F"/>
    <a:srgbClr val="1D927D"/>
    <a:srgbClr val="951AAA"/>
    <a:srgbClr val="6C137B"/>
    <a:srgbClr val="B31FCD"/>
    <a:srgbClr val="D01DA9"/>
    <a:srgbClr val="FC3774"/>
    <a:srgbClr val="FE7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06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212AD-CD8F-4A1D-B39A-051C879A93E9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5EC7E-438C-434D-97A1-77FAD062E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5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283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52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6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2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5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9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9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4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7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1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0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2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D5889-0F51-4A11-BD22-7C3FFB0F038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BEBE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2666" y="5699566"/>
            <a:ext cx="2046194" cy="2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7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jp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gif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3473" r="13002" b="4154"/>
          <a:stretch/>
        </p:blipFill>
        <p:spPr>
          <a:xfrm>
            <a:off x="2321960" y="1333599"/>
            <a:ext cx="7290487" cy="534586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97913C-9491-8E62-92C4-F17FB2F24AE5}"/>
              </a:ext>
            </a:extLst>
          </p:cNvPr>
          <p:cNvSpPr txBox="1"/>
          <p:nvPr/>
        </p:nvSpPr>
        <p:spPr>
          <a:xfrm>
            <a:off x="4000500" y="573932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4E91"/>
                </a:solidFill>
                <a:latin typeface="Helvetica" pitchFamily="2" charset="0"/>
              </a:rPr>
              <a:t>СОБЕСЕДОВАНИЕ - ЧТО ЭТО ТАКОЕ, И КАК ЕГО УСПЕШНО ПРОЙТИ</a:t>
            </a:r>
          </a:p>
        </p:txBody>
      </p:sp>
    </p:spTree>
    <p:extLst>
      <p:ext uri="{BB962C8B-B14F-4D97-AF65-F5344CB8AC3E}">
        <p14:creationId xmlns:p14="http://schemas.microsoft.com/office/powerpoint/2010/main" val="10632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1"/>
          <p:cNvCxnSpPr/>
          <p:nvPr/>
        </p:nvCxnSpPr>
        <p:spPr>
          <a:xfrm>
            <a:off x="2398877" y="680890"/>
            <a:ext cx="0" cy="51435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Decision 78"/>
          <p:cNvSpPr/>
          <p:nvPr/>
        </p:nvSpPr>
        <p:spPr>
          <a:xfrm>
            <a:off x="1716919" y="2316536"/>
            <a:ext cx="1375279" cy="1375279"/>
          </a:xfrm>
          <a:prstGeom prst="flowChartDecision">
            <a:avLst/>
          </a:prstGeom>
          <a:solidFill>
            <a:srgbClr val="C0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Decision 79"/>
          <p:cNvSpPr/>
          <p:nvPr/>
        </p:nvSpPr>
        <p:spPr>
          <a:xfrm>
            <a:off x="1716919" y="2526816"/>
            <a:ext cx="1375279" cy="1375279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890548" y="1793227"/>
            <a:ext cx="568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Касаться вопросов религии, политики, прочих личных </a:t>
            </a:r>
            <a:r>
              <a:rPr lang="ru-RU" altLang="zh-CN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тем.</a:t>
            </a:r>
            <a:endParaRPr lang="ru-RU" altLang="zh-CN" sz="1600" dirty="0"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9" name="TextBox 39"/>
          <p:cNvSpPr txBox="1"/>
          <p:nvPr/>
        </p:nvSpPr>
        <p:spPr>
          <a:xfrm>
            <a:off x="4890548" y="2475826"/>
            <a:ext cx="5305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Рассказывать о своих </a:t>
            </a:r>
            <a:r>
              <a:rPr lang="ru-RU" altLang="zh-CN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проблемах.</a:t>
            </a:r>
            <a:endParaRPr lang="ru-RU" altLang="zh-CN" sz="1600" dirty="0"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0" name="TextBox 43"/>
          <p:cNvSpPr txBox="1"/>
          <p:nvPr/>
        </p:nvSpPr>
        <p:spPr>
          <a:xfrm>
            <a:off x="4890548" y="3149721"/>
            <a:ext cx="5305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Давать работодателю </a:t>
            </a:r>
            <a:r>
              <a:rPr lang="ru-RU" altLang="zh-CN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советы.</a:t>
            </a:r>
            <a:endParaRPr lang="ru-RU" altLang="zh-CN" sz="1600" dirty="0"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1" name="TextBox 47"/>
          <p:cNvSpPr txBox="1"/>
          <p:nvPr/>
        </p:nvSpPr>
        <p:spPr>
          <a:xfrm>
            <a:off x="4890548" y="3807716"/>
            <a:ext cx="5305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Сообщать интервьюеру, что вы нервничаете.</a:t>
            </a:r>
            <a:endParaRPr lang="ru-RU" altLang="zh-CN" sz="1600" dirty="0"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2" name="TextBox 51"/>
          <p:cNvSpPr txBox="1"/>
          <p:nvPr/>
        </p:nvSpPr>
        <p:spPr>
          <a:xfrm>
            <a:off x="4890548" y="4465711"/>
            <a:ext cx="5305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Давать ответ «Это было указано в резюме».</a:t>
            </a:r>
            <a:endParaRPr lang="ru-RU" altLang="zh-CN" sz="1600" dirty="0"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13" name="直接连接符 10"/>
          <p:cNvCxnSpPr/>
          <p:nvPr/>
        </p:nvCxnSpPr>
        <p:spPr>
          <a:xfrm>
            <a:off x="4962556" y="2316536"/>
            <a:ext cx="60351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1"/>
          <p:cNvCxnSpPr/>
          <p:nvPr/>
        </p:nvCxnSpPr>
        <p:spPr>
          <a:xfrm>
            <a:off x="4962556" y="2983657"/>
            <a:ext cx="60351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2"/>
          <p:cNvCxnSpPr/>
          <p:nvPr/>
        </p:nvCxnSpPr>
        <p:spPr>
          <a:xfrm>
            <a:off x="4962556" y="3683844"/>
            <a:ext cx="60351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3"/>
          <p:cNvCxnSpPr/>
          <p:nvPr/>
        </p:nvCxnSpPr>
        <p:spPr>
          <a:xfrm>
            <a:off x="4962556" y="4315547"/>
            <a:ext cx="60351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4"/>
          <p:cNvCxnSpPr/>
          <p:nvPr/>
        </p:nvCxnSpPr>
        <p:spPr>
          <a:xfrm>
            <a:off x="4962556" y="4875607"/>
            <a:ext cx="60351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6"/>
          <p:cNvGrpSpPr/>
          <p:nvPr/>
        </p:nvGrpSpPr>
        <p:grpSpPr>
          <a:xfrm>
            <a:off x="4103793" y="1690688"/>
            <a:ext cx="570731" cy="657995"/>
            <a:chOff x="4067944" y="489262"/>
            <a:chExt cx="1375279" cy="1585559"/>
          </a:xfrm>
        </p:grpSpPr>
        <p:sp>
          <p:nvSpPr>
            <p:cNvPr id="21" name="Flowchart: Decision 78"/>
            <p:cNvSpPr/>
            <p:nvPr/>
          </p:nvSpPr>
          <p:spPr>
            <a:xfrm>
              <a:off x="4067944" y="489262"/>
              <a:ext cx="1375279" cy="1375279"/>
            </a:xfrm>
            <a:prstGeom prst="flowChartDecision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  <p:sp>
          <p:nvSpPr>
            <p:cNvPr id="22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9AEC4"/>
                </a:solidFill>
              </a:endParaRPr>
            </a:p>
          </p:txBody>
        </p:sp>
      </p:grpSp>
      <p:grpSp>
        <p:nvGrpSpPr>
          <p:cNvPr id="24" name="组合 21"/>
          <p:cNvGrpSpPr/>
          <p:nvPr/>
        </p:nvGrpSpPr>
        <p:grpSpPr>
          <a:xfrm>
            <a:off x="4103793" y="2373287"/>
            <a:ext cx="570731" cy="657995"/>
            <a:chOff x="4067944" y="489262"/>
            <a:chExt cx="1375279" cy="1585559"/>
          </a:xfrm>
        </p:grpSpPr>
        <p:sp>
          <p:nvSpPr>
            <p:cNvPr id="26" name="Flowchart: Decision 78"/>
            <p:cNvSpPr/>
            <p:nvPr/>
          </p:nvSpPr>
          <p:spPr>
            <a:xfrm>
              <a:off x="4067944" y="489262"/>
              <a:ext cx="1375279" cy="1375279"/>
            </a:xfrm>
            <a:prstGeom prst="flowChartDecision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  <p:sp>
          <p:nvSpPr>
            <p:cNvPr id="27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</p:grpSp>
      <p:grpSp>
        <p:nvGrpSpPr>
          <p:cNvPr id="29" name="组合 26"/>
          <p:cNvGrpSpPr/>
          <p:nvPr/>
        </p:nvGrpSpPr>
        <p:grpSpPr>
          <a:xfrm>
            <a:off x="4103793" y="3047182"/>
            <a:ext cx="570731" cy="657995"/>
            <a:chOff x="4067944" y="489262"/>
            <a:chExt cx="1375279" cy="1585559"/>
          </a:xfrm>
        </p:grpSpPr>
        <p:sp>
          <p:nvSpPr>
            <p:cNvPr id="31" name="Flowchart: Decision 78"/>
            <p:cNvSpPr/>
            <p:nvPr/>
          </p:nvSpPr>
          <p:spPr>
            <a:xfrm>
              <a:off x="4067944" y="489262"/>
              <a:ext cx="1375279" cy="1375279"/>
            </a:xfrm>
            <a:prstGeom prst="flowChartDecision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  <p:sp>
          <p:nvSpPr>
            <p:cNvPr id="32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</p:grpSp>
      <p:grpSp>
        <p:nvGrpSpPr>
          <p:cNvPr id="34" name="组合 31"/>
          <p:cNvGrpSpPr/>
          <p:nvPr/>
        </p:nvGrpSpPr>
        <p:grpSpPr>
          <a:xfrm>
            <a:off x="4103793" y="3705177"/>
            <a:ext cx="570731" cy="657995"/>
            <a:chOff x="4067944" y="489262"/>
            <a:chExt cx="1375279" cy="1585559"/>
          </a:xfrm>
        </p:grpSpPr>
        <p:sp>
          <p:nvSpPr>
            <p:cNvPr id="36" name="Flowchart: Decision 78"/>
            <p:cNvSpPr/>
            <p:nvPr/>
          </p:nvSpPr>
          <p:spPr>
            <a:xfrm>
              <a:off x="4067944" y="489262"/>
              <a:ext cx="1375279" cy="1375279"/>
            </a:xfrm>
            <a:prstGeom prst="flowChartDecision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  <p:sp>
          <p:nvSpPr>
            <p:cNvPr id="37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</p:grpSp>
      <p:grpSp>
        <p:nvGrpSpPr>
          <p:cNvPr id="39" name="组合 36"/>
          <p:cNvGrpSpPr/>
          <p:nvPr/>
        </p:nvGrpSpPr>
        <p:grpSpPr>
          <a:xfrm>
            <a:off x="4103793" y="4363172"/>
            <a:ext cx="570731" cy="657995"/>
            <a:chOff x="4067944" y="489262"/>
            <a:chExt cx="1375279" cy="1585559"/>
          </a:xfrm>
        </p:grpSpPr>
        <p:sp>
          <p:nvSpPr>
            <p:cNvPr id="41" name="Flowchart: Decision 78"/>
            <p:cNvSpPr/>
            <p:nvPr/>
          </p:nvSpPr>
          <p:spPr>
            <a:xfrm>
              <a:off x="4067944" y="489262"/>
              <a:ext cx="1375279" cy="1375279"/>
            </a:xfrm>
            <a:prstGeom prst="flowChartDecision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  <p:sp>
          <p:nvSpPr>
            <p:cNvPr id="42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</p:grpSp>
      <p:grpSp>
        <p:nvGrpSpPr>
          <p:cNvPr id="74" name="组合 16"/>
          <p:cNvGrpSpPr/>
          <p:nvPr/>
        </p:nvGrpSpPr>
        <p:grpSpPr>
          <a:xfrm>
            <a:off x="4103793" y="5033820"/>
            <a:ext cx="570731" cy="657995"/>
            <a:chOff x="4067944" y="489262"/>
            <a:chExt cx="1375279" cy="1585559"/>
          </a:xfrm>
        </p:grpSpPr>
        <p:sp>
          <p:nvSpPr>
            <p:cNvPr id="76" name="Flowchart: Decision 78"/>
            <p:cNvSpPr/>
            <p:nvPr/>
          </p:nvSpPr>
          <p:spPr>
            <a:xfrm>
              <a:off x="4067944" y="489262"/>
              <a:ext cx="1375279" cy="1375279"/>
            </a:xfrm>
            <a:prstGeom prst="flowChartDecision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  <p:sp>
          <p:nvSpPr>
            <p:cNvPr id="77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9AEC4"/>
                </a:solidFill>
              </a:endParaRPr>
            </a:p>
          </p:txBody>
        </p:sp>
      </p:grpSp>
      <p:grpSp>
        <p:nvGrpSpPr>
          <p:cNvPr id="79" name="组合 21"/>
          <p:cNvGrpSpPr/>
          <p:nvPr/>
        </p:nvGrpSpPr>
        <p:grpSpPr>
          <a:xfrm>
            <a:off x="4103793" y="5716419"/>
            <a:ext cx="570731" cy="657995"/>
            <a:chOff x="4067944" y="489262"/>
            <a:chExt cx="1375279" cy="1585559"/>
          </a:xfrm>
        </p:grpSpPr>
        <p:sp>
          <p:nvSpPr>
            <p:cNvPr id="81" name="Flowchart: Decision 78"/>
            <p:cNvSpPr/>
            <p:nvPr/>
          </p:nvSpPr>
          <p:spPr>
            <a:xfrm>
              <a:off x="4067944" y="489262"/>
              <a:ext cx="1375279" cy="1375279"/>
            </a:xfrm>
            <a:prstGeom prst="flowChartDecision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  <p:sp>
          <p:nvSpPr>
            <p:cNvPr id="82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</p:grpSp>
      <p:grpSp>
        <p:nvGrpSpPr>
          <p:cNvPr id="109" name="组合 26"/>
          <p:cNvGrpSpPr/>
          <p:nvPr/>
        </p:nvGrpSpPr>
        <p:grpSpPr>
          <a:xfrm>
            <a:off x="4103793" y="1016793"/>
            <a:ext cx="570731" cy="657995"/>
            <a:chOff x="4067944" y="489262"/>
            <a:chExt cx="1375279" cy="1585559"/>
          </a:xfrm>
        </p:grpSpPr>
        <p:sp>
          <p:nvSpPr>
            <p:cNvPr id="111" name="Flowchart: Decision 78"/>
            <p:cNvSpPr/>
            <p:nvPr/>
          </p:nvSpPr>
          <p:spPr>
            <a:xfrm>
              <a:off x="4067944" y="489262"/>
              <a:ext cx="1375279" cy="1375279"/>
            </a:xfrm>
            <a:prstGeom prst="flowChartDecision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  <p:sp>
          <p:nvSpPr>
            <p:cNvPr id="112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</p:grpSp>
      <p:sp>
        <p:nvSpPr>
          <p:cNvPr id="137" name="TextBox 39"/>
          <p:cNvSpPr txBox="1"/>
          <p:nvPr/>
        </p:nvSpPr>
        <p:spPr>
          <a:xfrm>
            <a:off x="4890548" y="1102758"/>
            <a:ext cx="5840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Не отвечать на какой-то вопрос или говорить «Я не знаю».</a:t>
            </a:r>
            <a:endParaRPr lang="ru-RU" altLang="zh-CN" sz="1600" dirty="0"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139" name="直接连接符 11"/>
          <p:cNvCxnSpPr/>
          <p:nvPr/>
        </p:nvCxnSpPr>
        <p:spPr>
          <a:xfrm>
            <a:off x="4962556" y="1610589"/>
            <a:ext cx="60351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4890548" y="5186675"/>
            <a:ext cx="5305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Просить закончить побыстрее.</a:t>
            </a:r>
            <a:endParaRPr lang="ru-RU" altLang="zh-CN" sz="1600" dirty="0"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41" name="TextBox 39"/>
          <p:cNvSpPr txBox="1"/>
          <p:nvPr/>
        </p:nvSpPr>
        <p:spPr>
          <a:xfrm>
            <a:off x="4890548" y="5869274"/>
            <a:ext cx="5305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Не </a:t>
            </a:r>
            <a:r>
              <a:rPr lang="ru-RU" altLang="zh-CN" sz="16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помнить куда, когда и зачем вы подавали </a:t>
            </a:r>
            <a:r>
              <a:rPr lang="ru-RU" altLang="zh-CN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резюме.</a:t>
            </a:r>
            <a:endParaRPr lang="ru-RU" altLang="zh-CN" sz="1600" dirty="0"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142" name="直接连接符 10"/>
          <p:cNvCxnSpPr/>
          <p:nvPr/>
        </p:nvCxnSpPr>
        <p:spPr>
          <a:xfrm>
            <a:off x="4962556" y="5709984"/>
            <a:ext cx="60351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1"/>
          <p:cNvCxnSpPr/>
          <p:nvPr/>
        </p:nvCxnSpPr>
        <p:spPr>
          <a:xfrm>
            <a:off x="4962556" y="6377105"/>
            <a:ext cx="60351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6" name="Рисунок 1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450" y="2821061"/>
            <a:ext cx="796851" cy="796851"/>
          </a:xfrm>
          <a:prstGeom prst="rect">
            <a:avLst/>
          </a:prstGeom>
        </p:spPr>
      </p:pic>
      <p:sp>
        <p:nvSpPr>
          <p:cNvPr id="147" name="TextBox 146"/>
          <p:cNvSpPr txBox="1"/>
          <p:nvPr/>
        </p:nvSpPr>
        <p:spPr>
          <a:xfrm>
            <a:off x="2398877" y="221865"/>
            <a:ext cx="916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ЧТО НЕ НАДО </a:t>
            </a:r>
            <a:r>
              <a:rPr lang="ru-RU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ДЕЛАТЬ НА </a:t>
            </a:r>
            <a:r>
              <a:rPr lang="ru-RU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СОБЕСЕДОВАНИИ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308" y="1241232"/>
            <a:ext cx="288000" cy="28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594" y="1869119"/>
            <a:ext cx="288564" cy="28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8123" y="2571669"/>
            <a:ext cx="288000" cy="28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0992" y="3275812"/>
            <a:ext cx="288000" cy="28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4594" y="3936751"/>
            <a:ext cx="288000" cy="28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2731" y="4585952"/>
            <a:ext cx="288000" cy="288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4594" y="5216183"/>
            <a:ext cx="288000" cy="288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4594" y="5919828"/>
            <a:ext cx="288000" cy="28800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195" y="44014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原创设计师QQ598969553          _4"/>
          <p:cNvSpPr/>
          <p:nvPr/>
        </p:nvSpPr>
        <p:spPr>
          <a:xfrm flipV="1">
            <a:off x="697728" y="2185678"/>
            <a:ext cx="600740" cy="818707"/>
          </a:xfrm>
          <a:prstGeom prst="flowChartManualInpu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" name="原创设计师QQ598969553          _5"/>
          <p:cNvSpPr txBox="1"/>
          <p:nvPr/>
        </p:nvSpPr>
        <p:spPr>
          <a:xfrm>
            <a:off x="1413193" y="1656310"/>
            <a:ext cx="264889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Страх или синдром </a:t>
            </a:r>
            <a:r>
              <a:rPr lang="ru-RU" altLang="zh-CN" sz="1600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«застенчивого студента»</a:t>
            </a:r>
          </a:p>
          <a:p>
            <a:endParaRPr lang="ru-RU" altLang="zh-CN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altLang="zh-CN" sz="1400" i="1" dirty="0">
                <a:latin typeface="Helvetica" panose="020B0604020202020204" pitchFamily="34" charset="0"/>
                <a:cs typeface="Helvetica" panose="020B0604020202020204" pitchFamily="34" charset="0"/>
              </a:rPr>
              <a:t>К собеседованию нужно относиться, как к обычной деловой встрече. Дрожащий голос, потеющие руки, взгляд в пол карьеры не </a:t>
            </a:r>
            <a:r>
              <a:rPr lang="ru-RU" altLang="zh-CN" sz="1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сделают.</a:t>
            </a:r>
            <a:endParaRPr lang="ru-RU" altLang="zh-CN" sz="14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原创设计师QQ598969553          _6"/>
          <p:cNvSpPr/>
          <p:nvPr/>
        </p:nvSpPr>
        <p:spPr>
          <a:xfrm flipV="1">
            <a:off x="680044" y="3894224"/>
            <a:ext cx="600740" cy="818707"/>
          </a:xfrm>
          <a:prstGeom prst="flowChartManualInpu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7" name="原创设计师QQ598969553          _7"/>
          <p:cNvSpPr txBox="1"/>
          <p:nvPr/>
        </p:nvSpPr>
        <p:spPr>
          <a:xfrm>
            <a:off x="1382769" y="3894224"/>
            <a:ext cx="26488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Неподготовленность</a:t>
            </a:r>
          </a:p>
          <a:p>
            <a:endParaRPr lang="ru-RU" altLang="zh-CN" sz="1400" b="1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altLang="zh-CN" sz="1400" i="1" dirty="0">
                <a:latin typeface="Helvetica" panose="020B0604020202020204" pitchFamily="34" charset="0"/>
                <a:cs typeface="Helvetica" panose="020B0604020202020204" pitchFamily="34" charset="0"/>
              </a:rPr>
              <a:t>Импровизацию здесь не оценят. Продумайте слова, поведение до мелочей, просчитайте разные варианты развития </a:t>
            </a:r>
            <a:r>
              <a:rPr lang="ru-RU" altLang="zh-CN" sz="1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событий.</a:t>
            </a:r>
            <a:endParaRPr lang="ru-RU" altLang="zh-CN" sz="14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原创设计师QQ598969553          _8"/>
          <p:cNvSpPr/>
          <p:nvPr/>
        </p:nvSpPr>
        <p:spPr>
          <a:xfrm flipV="1">
            <a:off x="4454057" y="2208760"/>
            <a:ext cx="600740" cy="818707"/>
          </a:xfrm>
          <a:prstGeom prst="flowChartManualInpu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0" name="原创设计师QQ598969553          _10"/>
          <p:cNvSpPr/>
          <p:nvPr/>
        </p:nvSpPr>
        <p:spPr>
          <a:xfrm flipV="1">
            <a:off x="4468080" y="3920255"/>
            <a:ext cx="600740" cy="818707"/>
          </a:xfrm>
          <a:prstGeom prst="flowChartManualInpu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2" name="原创设计师QQ598969553          _12"/>
          <p:cNvSpPr/>
          <p:nvPr/>
        </p:nvSpPr>
        <p:spPr>
          <a:xfrm flipV="1">
            <a:off x="8180634" y="2185678"/>
            <a:ext cx="600740" cy="818707"/>
          </a:xfrm>
          <a:prstGeom prst="flowChartManualInpu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6" name="原创设计师QQ598969553          _7"/>
          <p:cNvSpPr txBox="1"/>
          <p:nvPr/>
        </p:nvSpPr>
        <p:spPr>
          <a:xfrm>
            <a:off x="5127637" y="1723789"/>
            <a:ext cx="264889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Перевод интервью в беседу по </a:t>
            </a:r>
            <a:r>
              <a:rPr lang="ru-RU" altLang="zh-CN" sz="1600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душам</a:t>
            </a:r>
          </a:p>
          <a:p>
            <a:endParaRPr lang="ru-RU" altLang="zh-CN" sz="1600" b="1" i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altLang="zh-CN" sz="1400" i="1" dirty="0">
                <a:latin typeface="Helvetica" panose="020B0604020202020204" pitchFamily="34" charset="0"/>
                <a:cs typeface="Helvetica" panose="020B0604020202020204" pitchFamily="34" charset="0"/>
              </a:rPr>
              <a:t>Придерживайтесь деловой темы и стиля речи, если хотите устроиться в </a:t>
            </a:r>
            <a:r>
              <a:rPr lang="ru-RU" altLang="zh-CN" sz="1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организацию </a:t>
            </a:r>
            <a:r>
              <a:rPr lang="ru-RU" altLang="zh-CN" sz="1400" i="1" dirty="0">
                <a:latin typeface="Helvetica" panose="020B0604020202020204" pitchFamily="34" charset="0"/>
                <a:cs typeface="Helvetica" panose="020B0604020202020204" pitchFamily="34" charset="0"/>
              </a:rPr>
              <a:t>с хорошей </a:t>
            </a:r>
            <a:r>
              <a:rPr lang="ru-RU" altLang="zh-CN" sz="1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зарплатой.</a:t>
            </a:r>
            <a:endParaRPr lang="ru-RU" altLang="zh-CN" sz="14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原创设计师QQ598969553          _7"/>
          <p:cNvSpPr txBox="1"/>
          <p:nvPr/>
        </p:nvSpPr>
        <p:spPr>
          <a:xfrm>
            <a:off x="5236155" y="3884614"/>
            <a:ext cx="264889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Подавленность и плохое </a:t>
            </a:r>
            <a:r>
              <a:rPr lang="ru-RU" altLang="zh-CN" sz="1600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самочувствие</a:t>
            </a:r>
          </a:p>
          <a:p>
            <a:endParaRPr lang="ru-RU" altLang="zh-CN" sz="1600" b="1" i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altLang="zh-CN" sz="1400" i="1" dirty="0">
                <a:latin typeface="Helvetica" panose="020B0604020202020204" pitchFamily="34" charset="0"/>
                <a:cs typeface="Helvetica" panose="020B0604020202020204" pitchFamily="34" charset="0"/>
              </a:rPr>
              <a:t>Жизнь полна неожиданностей. Записаны на собеседование завтра в 11, а вдруг заболели или неприятность выбила из колеи? Позвоните и перенесите </a:t>
            </a:r>
            <a:r>
              <a:rPr lang="ru-RU" altLang="zh-CN" sz="1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интервью.</a:t>
            </a:r>
            <a:endParaRPr lang="ru-RU" altLang="zh-CN" sz="14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原创设计师QQ598969553          _7"/>
          <p:cNvSpPr txBox="1"/>
          <p:nvPr/>
        </p:nvSpPr>
        <p:spPr>
          <a:xfrm>
            <a:off x="8866741" y="1892416"/>
            <a:ext cx="26488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Вульгарное </a:t>
            </a:r>
            <a:r>
              <a:rPr lang="ru-RU" altLang="zh-CN" sz="1600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поведение</a:t>
            </a:r>
          </a:p>
          <a:p>
            <a:endParaRPr lang="ru-RU" altLang="zh-CN" sz="1600" b="1" i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altLang="zh-CN" sz="1400" i="1" dirty="0">
                <a:latin typeface="Helvetica" panose="020B0604020202020204" pitchFamily="34" charset="0"/>
                <a:cs typeface="Helvetica" panose="020B0604020202020204" pitchFamily="34" charset="0"/>
              </a:rPr>
              <a:t>Иногда соискатели, руководствуясь правилом </a:t>
            </a:r>
            <a:r>
              <a:rPr lang="ru-RU" altLang="zh-CN" sz="1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«Наглость </a:t>
            </a:r>
            <a:r>
              <a:rPr lang="ru-RU" altLang="zh-CN" sz="1400" i="1" dirty="0">
                <a:latin typeface="Helvetica" panose="020B0604020202020204" pitchFamily="34" charset="0"/>
                <a:cs typeface="Helvetica" panose="020B0604020202020204" pitchFamily="34" charset="0"/>
              </a:rPr>
              <a:t>– второе счастье в </a:t>
            </a:r>
            <a:r>
              <a:rPr lang="ru-RU" altLang="zh-CN" sz="1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жизни», </a:t>
            </a:r>
            <a:r>
              <a:rPr lang="ru-RU" altLang="zh-CN" sz="1400" i="1" dirty="0">
                <a:latin typeface="Helvetica" panose="020B0604020202020204" pitchFamily="34" charset="0"/>
                <a:cs typeface="Helvetica" panose="020B0604020202020204" pitchFamily="34" charset="0"/>
              </a:rPr>
              <a:t>начинают спорить, перебивать, повышать тон. Такое шоу однозначно заканчивается </a:t>
            </a:r>
            <a:r>
              <a:rPr lang="ru-RU" altLang="zh-CN" sz="1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отказом.</a:t>
            </a:r>
            <a:endParaRPr lang="ru-RU" altLang="zh-CN" sz="14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675" y="2465514"/>
            <a:ext cx="359695" cy="26215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/>
          <a:srcRect l="56140" t="8235" r="19596" b="10393"/>
          <a:stretch/>
        </p:blipFill>
        <p:spPr>
          <a:xfrm>
            <a:off x="843389" y="3985297"/>
            <a:ext cx="297094" cy="56042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/>
          <a:srcRect l="16013" t="8589" r="15595" b="7647"/>
          <a:stretch/>
        </p:blipFill>
        <p:spPr>
          <a:xfrm>
            <a:off x="4555568" y="4005660"/>
            <a:ext cx="440951" cy="540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057" y="2331920"/>
            <a:ext cx="409144" cy="40914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9356" y="2358526"/>
            <a:ext cx="423296" cy="4232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47977" y="566433"/>
            <a:ext cx="91644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 ОСНОВНЫХ ОШИБОК,</a:t>
            </a:r>
            <a:br>
              <a:rPr lang="ru-RU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КОТОРЫЕ МЕШАЮТ УСТРОИТЬСЯ НА РАБОТУ</a:t>
            </a:r>
            <a:endParaRPr lang="ru-RU" sz="16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2450" y="569155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263503"/>
              </p:ext>
            </p:extLst>
          </p:nvPr>
        </p:nvGraphicFramePr>
        <p:xfrm>
          <a:off x="866948" y="534535"/>
          <a:ext cx="8128000" cy="61764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65910911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44537556"/>
                    </a:ext>
                  </a:extLst>
                </a:gridCol>
              </a:tblGrid>
              <a:tr h="38522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 smtClean="0">
                          <a:solidFill>
                            <a:srgbClr val="004E9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ВОПРОС</a:t>
                      </a:r>
                      <a:endParaRPr lang="ru-RU" sz="1400" b="1" dirty="0">
                        <a:solidFill>
                          <a:srgbClr val="004E9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 smtClean="0">
                          <a:solidFill>
                            <a:srgbClr val="004E9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ПРИМЕЧАНИЕ</a:t>
                      </a:r>
                      <a:endParaRPr lang="ru-RU" sz="1400" b="1" dirty="0">
                        <a:solidFill>
                          <a:srgbClr val="004E9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5973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Расскажите</a:t>
                      </a:r>
                      <a:r>
                        <a:rPr lang="ru-RU" sz="1400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о себе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Рассказ представляет</a:t>
                      </a:r>
                      <a:r>
                        <a:rPr lang="ru-RU" sz="1400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краткую справку об образовании, опыте работы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5315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Охарактеризуйте себя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Какие качества вам в себе нравятся                       Что хотели бы</a:t>
                      </a:r>
                      <a:r>
                        <a:rPr lang="ru-RU" sz="1400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исправить                                          Какие качества нравятся в людях                            Какие раздражают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1120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Почему вы уволились</a:t>
                      </a:r>
                      <a:r>
                        <a:rPr lang="ru-RU" sz="1400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с предыдущего места работы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Что нравилось                                                               Что не нравилось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7836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Почему вы хотите работать у нас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Что устраивает                                                             Что настораживает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0201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Опишите ваши</a:t>
                      </a:r>
                      <a:r>
                        <a:rPr lang="ru-RU" sz="1400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достижения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Опыт работы                                                       Повышение квалификации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537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Расскажите о коллективе, в котором вы</a:t>
                      </a:r>
                      <a:r>
                        <a:rPr lang="ru-RU" sz="1400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работали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Что нравилось                                                               Что не нравилось</a:t>
                      </a:r>
                    </a:p>
                  </a:txBody>
                  <a:tcPr>
                    <a:lnL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4078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Как бы вы определили благоприятную рабочую атмосферу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Опишите идеальный коллектив и характеристику руководства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3644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Готовы ли вы к нестандартным условиям труда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Ненормированный рабочий день                          Работа в выходные и праздничные дни Командировки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466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Что вы ожидаете от работы в нашей организации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Дальнейшее обучение                                       Повышение профессионализма</a:t>
                      </a:r>
                      <a:r>
                        <a:rPr lang="ru-RU" sz="1400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                          Стремление к карьерному росту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9674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Что бы</a:t>
                      </a:r>
                      <a:r>
                        <a:rPr lang="ru-RU" sz="1400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вы хотели получить от данной работы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Жизненная</a:t>
                      </a:r>
                      <a:r>
                        <a:rPr lang="ru-RU" sz="1400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перспектива                                Планирование будущего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2432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Почему вы выбрали данную профессию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Почему пошли учиться по данной специальности Что</a:t>
                      </a:r>
                      <a:r>
                        <a:rPr lang="ru-RU" sz="1400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нравится в данной работе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0972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На какой доход вы претендуете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На время испытательного срока                               После испытательного срока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0170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Есть ли у вас вопросы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По заработной плате                                                Условиям</a:t>
                      </a:r>
                      <a:r>
                        <a:rPr lang="ru-RU" sz="1400" baseline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работы</a:t>
                      </a:r>
                      <a:endParaRPr lang="ru-RU" sz="1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59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1559197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89" y="903247"/>
            <a:ext cx="360000" cy="36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69" y="1491456"/>
            <a:ext cx="360000" cy="3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69" y="2054485"/>
            <a:ext cx="360000" cy="3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32" y="2456413"/>
            <a:ext cx="360000" cy="36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869" y="2870159"/>
            <a:ext cx="360000" cy="36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532" y="3270254"/>
            <a:ext cx="360000" cy="36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532" y="3649579"/>
            <a:ext cx="360000" cy="36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953" y="4084095"/>
            <a:ext cx="360000" cy="36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532" y="4626398"/>
            <a:ext cx="360000" cy="36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869" y="5118031"/>
            <a:ext cx="360000" cy="36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8869" y="5573025"/>
            <a:ext cx="360000" cy="36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0532" y="6007541"/>
            <a:ext cx="360000" cy="36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689" y="6367541"/>
            <a:ext cx="360000" cy="36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5"/>
          <a:srcRect l="13670" t="6285" r="11969" b="3176"/>
          <a:stretch/>
        </p:blipFill>
        <p:spPr>
          <a:xfrm>
            <a:off x="9368083" y="4584640"/>
            <a:ext cx="2579914" cy="20022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0" name="TextBox 19"/>
          <p:cNvSpPr txBox="1"/>
          <p:nvPr/>
        </p:nvSpPr>
        <p:spPr>
          <a:xfrm>
            <a:off x="8406462" y="211369"/>
            <a:ext cx="3633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КАК ПРАВИЛЬНО ОТВЕЧАТЬ</a:t>
            </a:r>
            <a:br>
              <a:rPr lang="ru-RU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 ВОПРОСЫ</a:t>
            </a:r>
            <a:endParaRPr lang="ru-RU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23031" y="97448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79583DB-BA3A-3AE7-2738-71CA91931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897"/>
          <a:stretch/>
        </p:blipFill>
        <p:spPr>
          <a:xfrm>
            <a:off x="-123627" y="291113"/>
            <a:ext cx="7690338" cy="646592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97913C-9491-8E62-92C4-F17FB2F24AE5}"/>
              </a:ext>
            </a:extLst>
          </p:cNvPr>
          <p:cNvSpPr txBox="1"/>
          <p:nvPr/>
        </p:nvSpPr>
        <p:spPr>
          <a:xfrm>
            <a:off x="1701800" y="406481"/>
            <a:ext cx="84810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Управление Администрации Губернатора Новгородской </a:t>
            </a:r>
            <a:r>
              <a:rPr lang="ru-RU" sz="2000" b="1" dirty="0" smtClean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области</a:t>
            </a:r>
            <a:br>
              <a:rPr lang="ru-RU" sz="2000" b="1" dirty="0" smtClean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000" b="1" dirty="0" smtClean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 </a:t>
            </a:r>
            <a:r>
              <a:rPr lang="ru-RU" sz="2000" b="1" dirty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вопросам государственной службы и </a:t>
            </a:r>
            <a:r>
              <a:rPr lang="ru-RU" sz="2000" b="1" dirty="0" smtClean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кадров</a:t>
            </a:r>
          </a:p>
          <a:p>
            <a:pPr algn="ctr"/>
            <a:endParaRPr lang="ru-RU" sz="2000" b="1" dirty="0" smtClean="0">
              <a:solidFill>
                <a:srgbClr val="004E9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ОТДЕЛ </a:t>
            </a:r>
            <a:r>
              <a:rPr lang="ru-RU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ПОДБОРА И ОЦЕНКИ </a:t>
            </a:r>
            <a:r>
              <a:rPr lang="ru-RU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ПЕРСОНАЛА</a:t>
            </a:r>
            <a:endParaRPr lang="ru-RU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578" y="4401598"/>
            <a:ext cx="1238452" cy="5988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841" y="5067990"/>
            <a:ext cx="1440000" cy="1440000"/>
          </a:xfrm>
          <a:prstGeom prst="rect">
            <a:avLst/>
          </a:prstGeom>
        </p:spPr>
      </p:pic>
      <p:pic>
        <p:nvPicPr>
          <p:cNvPr id="1026" name="Picture 2" descr="http://qrcoder.ru/code/?https%3A%2F%2Fgoskadr53.novreg.ru%2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935" y="5064553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7590" y="4536845"/>
            <a:ext cx="464273" cy="4635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0706" y="461655"/>
            <a:ext cx="1182313" cy="118231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69624" y="2033480"/>
            <a:ext cx="726849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Гундарцева</a:t>
            </a:r>
            <a:r>
              <a:rPr lang="ru-RU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Галина Валерьевна, 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заместитель 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начальника управления – начальник 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отдела</a:t>
            </a:r>
          </a:p>
          <a:p>
            <a:r>
              <a:rPr lang="ru-RU" sz="1600" b="1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 (816 </a:t>
            </a:r>
            <a:r>
              <a:rPr lang="ru-RU" sz="16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2) </a:t>
            </a:r>
            <a:r>
              <a:rPr lang="ru-RU" sz="1600" b="1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700-063 доб. 2603</a:t>
            </a:r>
          </a:p>
          <a:p>
            <a:r>
              <a:rPr lang="en-US" sz="16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GundarcevaGV@novreg.ru</a:t>
            </a:r>
            <a:endParaRPr lang="ru-RU" sz="1600" b="1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sz="1600" i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Васильева Любовь Николаевна,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консультант</a:t>
            </a:r>
          </a:p>
          <a:p>
            <a:r>
              <a:rPr lang="ru-RU" sz="16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8 (816 2) 700-063 доб. 2600</a:t>
            </a:r>
          </a:p>
          <a:p>
            <a:r>
              <a:rPr lang="en-US" sz="16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l.n.vasilyeva@novreg.ru</a:t>
            </a:r>
            <a:endParaRPr lang="ru-RU" sz="1600" b="1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b="1" i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Корнильева Наталья Евгеньевна, 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главный консультант</a:t>
            </a:r>
          </a:p>
          <a:p>
            <a:r>
              <a:rPr lang="ru-RU" sz="1600" b="1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 </a:t>
            </a:r>
            <a:r>
              <a:rPr lang="ru-RU" sz="16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(816 2) 700-063 доб. </a:t>
            </a:r>
            <a:r>
              <a:rPr lang="ru-RU" sz="1600" b="1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2623</a:t>
            </a:r>
            <a:endParaRPr lang="ru-RU" sz="1600" b="1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b="1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n.e.kornileva@novreg.ru</a:t>
            </a:r>
            <a:endParaRPr lang="ru-RU" sz="1600" b="1" i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sz="16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Косьмина </a:t>
            </a:r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Оксана Владимировна,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главный консультант</a:t>
            </a:r>
          </a:p>
          <a:p>
            <a:r>
              <a:rPr lang="ru-RU" sz="14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8 (816 2) 700-063 доб. 2622</a:t>
            </a:r>
          </a:p>
          <a:p>
            <a:r>
              <a:rPr lang="en-US" sz="1400" b="1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o.v.kosmina@novreg.ru</a:t>
            </a:r>
            <a:endParaRPr lang="ru-RU" sz="1400" b="1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2995" y="5064553"/>
            <a:ext cx="1440000" cy="1440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771048" y="4730216"/>
            <a:ext cx="1465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Госслужба</a:t>
            </a:r>
            <a:endParaRPr lang="ru-RU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7344" y="4634781"/>
            <a:ext cx="598982" cy="65581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9740199" y="3768865"/>
            <a:ext cx="738664" cy="270843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dirty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https://goskadr53.novreg.ru/</a:t>
            </a:r>
            <a:endParaRPr lang="ru-RU" dirty="0">
              <a:solidFill>
                <a:srgbClr val="004E9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81545" y="3905483"/>
            <a:ext cx="738664" cy="257181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dirty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https://gossluzhba.gov.ru/</a:t>
            </a:r>
            <a:endParaRPr lang="ru-RU" dirty="0">
              <a:solidFill>
                <a:srgbClr val="004E9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616611" y="4134350"/>
            <a:ext cx="461665" cy="2413481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dirty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https://vk.com/mgu_53</a:t>
            </a:r>
            <a:endParaRPr lang="ru-RU" dirty="0">
              <a:solidFill>
                <a:srgbClr val="004E9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729667" y="1784114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https://adm.novreg.ru/</a:t>
            </a:r>
            <a:endParaRPr lang="ru-RU" dirty="0">
              <a:solidFill>
                <a:srgbClr val="004E9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137" y="3890353"/>
            <a:ext cx="180000" cy="18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137" y="2921238"/>
            <a:ext cx="180000" cy="18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3954" y="5924308"/>
            <a:ext cx="180000" cy="18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767" y="4962691"/>
            <a:ext cx="180000" cy="1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9482" y="5591776"/>
            <a:ext cx="180000" cy="18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7792" y="2629392"/>
            <a:ext cx="180000" cy="18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1137" y="4647873"/>
            <a:ext cx="180000" cy="18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9482" y="3610292"/>
            <a:ext cx="180000" cy="1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22377" y="6547831"/>
            <a:ext cx="180000" cy="18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69494" y="6547831"/>
            <a:ext cx="180000" cy="18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757443" y="6572976"/>
            <a:ext cx="180000" cy="18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97360" y="1891062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6"/>
          <p:cNvSpPr/>
          <p:nvPr/>
        </p:nvSpPr>
        <p:spPr>
          <a:xfrm>
            <a:off x="1971315" y="3250649"/>
            <a:ext cx="2589974" cy="258997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9" name="椭圆 10"/>
          <p:cNvSpPr/>
          <p:nvPr/>
        </p:nvSpPr>
        <p:spPr>
          <a:xfrm>
            <a:off x="1971315" y="1149496"/>
            <a:ext cx="2589974" cy="2589974"/>
          </a:xfrm>
          <a:prstGeom prst="ellipse">
            <a:avLst/>
          </a:prstGeom>
          <a:solidFill>
            <a:srgbClr val="4B525A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2" name="TextBox 1"/>
          <p:cNvSpPr txBox="1"/>
          <p:nvPr/>
        </p:nvSpPr>
        <p:spPr>
          <a:xfrm>
            <a:off x="2060787" y="4420714"/>
            <a:ext cx="234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СОБЕСЕДОВАНИЕ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740" y="1971945"/>
            <a:ext cx="1713124" cy="119492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310132" y="1454296"/>
            <a:ext cx="62214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b="1" dirty="0" smtClean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СОБЕСЕДОВАНИЕ</a:t>
            </a:r>
            <a:endParaRPr lang="en-US" dirty="0">
              <a:solidFill>
                <a:srgbClr val="C00000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  <a:sym typeface="Arial" panose="020B0604020202020204" pitchFamily="34" charset="0"/>
            </a:endParaRPr>
          </a:p>
          <a:p>
            <a:r>
              <a:rPr lang="ru-RU" altLang="zh-CN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— </a:t>
            </a:r>
            <a:r>
              <a:rPr lang="ru-RU" altLang="zh-CN" sz="16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встреча с потенциальным работодателем или его представителем при приеме на работу. </a:t>
            </a:r>
            <a:endParaRPr lang="ru-RU" altLang="zh-CN" sz="1600" dirty="0" smtClean="0"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  <a:sym typeface="Arial" panose="020B0604020202020204" pitchFamily="34" charset="0"/>
            </a:endParaRPr>
          </a:p>
          <a:p>
            <a:endParaRPr lang="ru-RU" altLang="zh-CN" dirty="0"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  <a:sym typeface="Arial" panose="020B0604020202020204" pitchFamily="34" charset="0"/>
            </a:endParaRPr>
          </a:p>
          <a:p>
            <a:r>
              <a:rPr lang="ru-RU" altLang="zh-CN" b="1" dirty="0" smtClean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Цель, преследуемая работодателем: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Оценить навыки кандидата и выбрать того, кто больше целеустремлен.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Оценить степень соответствия кандидата данной позиции.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Разрекламировать </a:t>
            </a:r>
            <a:r>
              <a:rPr lang="ru-RU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организацию.</a:t>
            </a:r>
            <a:endParaRPr lang="ru-RU" sz="1600" dirty="0" smtClean="0"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  <a:sym typeface="Arial" panose="020B0604020202020204" pitchFamily="34" charset="0"/>
            </a:endParaRPr>
          </a:p>
          <a:p>
            <a:endParaRPr lang="ru-RU" dirty="0"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  <a:sym typeface="Arial" panose="020B0604020202020204" pitchFamily="34" charset="0"/>
            </a:endParaRPr>
          </a:p>
          <a:p>
            <a:r>
              <a:rPr lang="ru-RU" altLang="zh-CN" b="1" dirty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Цель, преследуемая </a:t>
            </a:r>
            <a:r>
              <a:rPr lang="ru-RU" altLang="zh-CN" b="1" dirty="0" smtClean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кандидатом:</a:t>
            </a:r>
            <a:endParaRPr lang="ru-RU" altLang="zh-CN" b="1" dirty="0">
              <a:solidFill>
                <a:srgbClr val="C00000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Перейти на следующий этап в процессе найма.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Показать значимость своих навыков и знаний для данной конкретной должности.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Больше узнать о позиции на которую Вы претендуете.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Собрать полный интересующий пакет информации </a:t>
            </a:r>
            <a:r>
              <a:rPr lang="ru-RU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об организации</a:t>
            </a:r>
            <a:r>
              <a:rPr lang="ru-RU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.</a:t>
            </a:r>
            <a:endParaRPr lang="ru-RU" sz="1600" dirty="0"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70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925381" y="697063"/>
            <a:ext cx="5821642" cy="5825319"/>
          </a:xfrm>
          <a:prstGeom prst="ellipse">
            <a:avLst/>
          </a:prstGeom>
          <a:noFill/>
          <a:ln w="9">
            <a:solidFill>
              <a:srgbClr val="40937D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 b="1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5288854" y="961852"/>
            <a:ext cx="678517" cy="680356"/>
          </a:xfrm>
          <a:prstGeom prst="ellipse">
            <a:avLst/>
          </a:prstGeom>
          <a:solidFill>
            <a:srgbClr val="2F5597"/>
          </a:solidFill>
          <a:ln>
            <a:solidFill>
              <a:srgbClr val="004E91"/>
            </a:solidFill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799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288854" y="5577240"/>
            <a:ext cx="678517" cy="680356"/>
          </a:xfrm>
          <a:prstGeom prst="ellipse">
            <a:avLst/>
          </a:prstGeom>
          <a:solidFill>
            <a:srgbClr val="2F5597"/>
          </a:solidFill>
          <a:ln>
            <a:solidFill>
              <a:srgbClr val="004E91"/>
            </a:solidFill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799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105282" y="4507058"/>
            <a:ext cx="680356" cy="67667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799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105282" y="2035710"/>
            <a:ext cx="680356" cy="67667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799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370068" y="3271383"/>
            <a:ext cx="678517" cy="676679"/>
          </a:xfrm>
          <a:prstGeom prst="ellipse">
            <a:avLst/>
          </a:prstGeom>
          <a:solidFill>
            <a:srgbClr val="2F5597"/>
          </a:solidFill>
          <a:ln>
            <a:solidFill>
              <a:srgbClr val="004E91"/>
            </a:solidFill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799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TextBox 19"/>
          <p:cNvSpPr>
            <a:spLocks noChangeArrowheads="1"/>
          </p:cNvSpPr>
          <p:nvPr/>
        </p:nvSpPr>
        <p:spPr bwMode="auto">
          <a:xfrm>
            <a:off x="6385313" y="907377"/>
            <a:ext cx="4186947" cy="338554"/>
          </a:xfrm>
          <a:prstGeom prst="rect">
            <a:avLst/>
          </a:prstGeom>
          <a:noFill/>
          <a:ln w="9525">
            <a:noFill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600" b="1" dirty="0" smtClean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СИТУАЦИОННОЕ СОБЕСЕДОВАНИЕ</a:t>
            </a:r>
            <a:endParaRPr lang="en-US" altLang="zh-CN" sz="1600" b="1" dirty="0" smtClean="0">
              <a:solidFill>
                <a:srgbClr val="004E91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1" name="TextBox 20"/>
          <p:cNvSpPr>
            <a:spLocks noChangeArrowheads="1"/>
          </p:cNvSpPr>
          <p:nvPr/>
        </p:nvSpPr>
        <p:spPr bwMode="auto">
          <a:xfrm>
            <a:off x="6954807" y="2124663"/>
            <a:ext cx="41887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600" b="1" dirty="0" smtClean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微软雅黑" panose="020B0503020204020204" pitchFamily="34" charset="-122"/>
              </a:rPr>
              <a:t>БИОГРАФИЧЕСКОЕ</a:t>
            </a:r>
            <a:endParaRPr lang="ru-RU" altLang="zh-CN" sz="16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21"/>
          <p:cNvSpPr>
            <a:spLocks noChangeArrowheads="1"/>
          </p:cNvSpPr>
          <p:nvPr/>
        </p:nvSpPr>
        <p:spPr bwMode="auto">
          <a:xfrm>
            <a:off x="7160758" y="3437567"/>
            <a:ext cx="3885380" cy="584775"/>
          </a:xfrm>
          <a:prstGeom prst="rect">
            <a:avLst/>
          </a:prstGeom>
          <a:noFill/>
          <a:ln w="9525">
            <a:noFill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600" b="1" dirty="0" smtClean="0">
                <a:solidFill>
                  <a:srgbClr val="004E9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微软雅黑" panose="020B0503020204020204" pitchFamily="34" charset="-122"/>
              </a:rPr>
              <a:t>СОБЕСЕДОВАНИЕ, ОСНОВАННОЕ НА КОМПЕТЕНЦИЯХ</a:t>
            </a:r>
            <a:endParaRPr lang="ru-RU" altLang="zh-CN" sz="1600" dirty="0">
              <a:solidFill>
                <a:srgbClr val="004E9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22"/>
          <p:cNvSpPr>
            <a:spLocks noChangeArrowheads="1"/>
          </p:cNvSpPr>
          <p:nvPr/>
        </p:nvSpPr>
        <p:spPr bwMode="auto">
          <a:xfrm>
            <a:off x="6861027" y="4765180"/>
            <a:ext cx="418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600" b="1" dirty="0" smtClean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微软雅黑" panose="020B0503020204020204" pitchFamily="34" charset="-122"/>
              </a:rPr>
              <a:t>СВОБОДНОЕ СОБЕСЕДОВАНИЕ</a:t>
            </a:r>
            <a:endParaRPr lang="ru-RU" altLang="zh-CN" sz="16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23"/>
          <p:cNvSpPr>
            <a:spLocks noChangeArrowheads="1"/>
          </p:cNvSpPr>
          <p:nvPr/>
        </p:nvSpPr>
        <p:spPr bwMode="auto">
          <a:xfrm>
            <a:off x="6290999" y="5857427"/>
            <a:ext cx="4185110" cy="338554"/>
          </a:xfrm>
          <a:prstGeom prst="rect">
            <a:avLst/>
          </a:prstGeom>
          <a:noFill/>
          <a:ln w="9525">
            <a:noFill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600" b="1" dirty="0" smtClean="0">
                <a:solidFill>
                  <a:srgbClr val="004E9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微软雅黑" panose="020B0503020204020204" pitchFamily="34" charset="-122"/>
              </a:rPr>
              <a:t>СТРЕССОВОЕ СОБЕСЕДОВАНИЕ</a:t>
            </a:r>
            <a:endParaRPr lang="ru-RU" altLang="zh-CN" sz="1600" dirty="0">
              <a:solidFill>
                <a:srgbClr val="004E9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798504" y="1013338"/>
            <a:ext cx="5157834" cy="515599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 b="1"/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1151554" y="1366388"/>
            <a:ext cx="4451735" cy="4449898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 b="1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910669" y="4521770"/>
            <a:ext cx="1257740" cy="12577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 b="1"/>
          </a:p>
        </p:txBody>
      </p:sp>
      <p:sp>
        <p:nvSpPr>
          <p:cNvPr id="19" name="TextBox 18"/>
          <p:cNvSpPr txBox="1"/>
          <p:nvPr/>
        </p:nvSpPr>
        <p:spPr>
          <a:xfrm>
            <a:off x="2398877" y="221865"/>
            <a:ext cx="916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ТИПЫ СОБЕСЕДОВАНИЙ</a:t>
            </a:r>
            <a:endParaRPr lang="ru-RU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17596" y="563659"/>
            <a:ext cx="9005222" cy="625023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b="1" dirty="0" smtClean="0">
                <a:solidFill>
                  <a:srgbClr val="2F55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СИТУАЦИОННОЕ СОБЕСЕДОВАНИЕ</a:t>
            </a:r>
          </a:p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Во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время ситуационного собеседования или 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case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-интервью соискателю предлагается рассказать, как он будет себя вести в предложенной интервьюером ситуации. В зависимости от целей предлагаемые ситуации можно разделить на несколько групп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Проверка конкретных навыков. Соискателю предлагают, в частности, озвучить алгоритм действий; принять участие в ролевой игре, продемонстрировав навыки, необходимые для работы на искомой позиции и проявляющиеся именно во время общения; выполнить письменное или техническое задание.</a:t>
            </a:r>
          </a:p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Проверка стрессоустойчивости, гибкости, креативности.</a:t>
            </a:r>
          </a:p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Проверка мотивации и ценностей 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соискателя.</a:t>
            </a:r>
          </a:p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b="1" dirty="0" smtClean="0">
                <a:solidFill>
                  <a:srgbClr val="2F55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БИОГРАФИЧЕСКОЕ</a:t>
            </a:r>
          </a:p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Аналог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анкетирования, затрагивает такие вопросы, как опыт работы, образование, хобби, семейные обстоятельства, планы на будущее.</a:t>
            </a:r>
          </a:p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endParaRPr lang="ru-RU" sz="1400" b="1" dirty="0" smtClean="0">
              <a:solidFill>
                <a:srgbClr val="2F55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b="1" dirty="0" smtClean="0">
                <a:solidFill>
                  <a:srgbClr val="2F55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СОБЕСЕДОВАНИЕ, ОСНОВАННОЕ НА КОМПЕТЕНЦИЯХ</a:t>
            </a:r>
          </a:p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Анализ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и оценка профессионализма и личных качеств соискателя и их соответствия позиции. Рассматривается не только результат, но и способы его достижения. Такое собеседование дает возможность выявить и оценить, в частности, такие компетенции, как лидерство, коммуникативные навыки, инициативность, ориентация на результат, гибкость, умение работать в команде, умение принимать решения и т. п. Как правило, собеседование проводится группой интервьюеров из двух-трех человек. Решение принимается после обсуждения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b="1" dirty="0" smtClean="0">
                <a:solidFill>
                  <a:srgbClr val="2F55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СВОБОДНОЕ СОБЕСЕДОВАНИЕ</a:t>
            </a:r>
          </a:p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Собеседование в стиле «Расскажите о себе»: позволяет, помимо прочего, оценить навыки </a:t>
            </a:r>
            <a:r>
              <a:rPr lang="ru-RU" sz="1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самопрезентации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Может занять много времени и требует хорошей подготовки интервьюера.</a:t>
            </a:r>
          </a:p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endParaRPr lang="ru-RU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b="1" dirty="0" smtClean="0">
                <a:solidFill>
                  <a:srgbClr val="2F55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СТРЕССОВОЕ СОБЕСЕДОВАНИЕ</a:t>
            </a:r>
          </a:p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Данный тип собеседования, отличается от обычного тем, что HR-менеджер намеренно пытается создать конфликт, провоцирует кандидата, чтобы посмотреть, как он поведет себя, оказавшись в стрессовой ситуации. Эффективно, если для будущей работы нужен высокий уровень стрессоустойчивости. В ходе собеседования соискателя могут попросить быстро отвечать на вопросы, задавать провокационные вопросы и т. п. Для проведения подобного собеседования требуется опытный интервьюер.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069" y="133996"/>
            <a:ext cx="1080000" cy="10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7596" y="129330"/>
            <a:ext cx="916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ТИПЫ СОБЕСЕДОВАНИЙ</a:t>
            </a:r>
            <a:endParaRPr lang="ru-RU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70" y="4838892"/>
            <a:ext cx="720000" cy="7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70" y="5771226"/>
            <a:ext cx="720000" cy="7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325" y="3688778"/>
            <a:ext cx="720000" cy="7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170" y="2756444"/>
            <a:ext cx="720000" cy="7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170" y="67399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33" y="2024185"/>
            <a:ext cx="720000" cy="720000"/>
          </a:xfrm>
          <a:prstGeom prst="rect">
            <a:avLst/>
          </a:prstGeom>
        </p:spPr>
      </p:pic>
      <p:sp>
        <p:nvSpPr>
          <p:cNvPr id="4" name="Isosceles Triangle 1"/>
          <p:cNvSpPr/>
          <p:nvPr/>
        </p:nvSpPr>
        <p:spPr>
          <a:xfrm rot="10800000">
            <a:off x="4430510" y="3180919"/>
            <a:ext cx="266604" cy="229831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" name="Isosceles Triangle 2"/>
          <p:cNvSpPr/>
          <p:nvPr/>
        </p:nvSpPr>
        <p:spPr>
          <a:xfrm rot="10800000">
            <a:off x="10469213" y="3197559"/>
            <a:ext cx="266604" cy="229831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Isosceles Triangle 3"/>
          <p:cNvSpPr/>
          <p:nvPr/>
        </p:nvSpPr>
        <p:spPr>
          <a:xfrm flipV="1">
            <a:off x="7371080" y="3197560"/>
            <a:ext cx="266604" cy="229831"/>
          </a:xfrm>
          <a:prstGeom prst="triangle">
            <a:avLst/>
          </a:prstGeom>
          <a:solidFill>
            <a:srgbClr val="004E91"/>
          </a:solidFill>
          <a:ln>
            <a:solidFill>
              <a:srgbClr val="004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4"/>
          <p:cNvSpPr/>
          <p:nvPr/>
        </p:nvSpPr>
        <p:spPr>
          <a:xfrm flipV="1">
            <a:off x="1434533" y="3190759"/>
            <a:ext cx="266604" cy="229831"/>
          </a:xfrm>
          <a:prstGeom prst="triangle">
            <a:avLst/>
          </a:prstGeom>
          <a:solidFill>
            <a:srgbClr val="004E91"/>
          </a:solidFill>
          <a:ln>
            <a:solidFill>
              <a:srgbClr val="004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250386" y="2789051"/>
            <a:ext cx="2689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ru-RU" altLang="zh-CN" sz="1400" b="1" dirty="0" smtClean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УСТАНАВЛИВАЕМ КОНТАКТ</a:t>
            </a:r>
            <a:endParaRPr lang="zh-CN" altLang="en-US" sz="1400" b="1" dirty="0">
              <a:solidFill>
                <a:srgbClr val="004E9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206664" y="2772080"/>
            <a:ext cx="2752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ru-RU" altLang="zh-CN" sz="1400" b="1" dirty="0" smtClean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ОБОБЩАЕМ И ОЦЕНИВАЕМ</a:t>
            </a:r>
            <a:endParaRPr lang="zh-CN" altLang="en-US" sz="1400" b="1" dirty="0">
              <a:solidFill>
                <a:srgbClr val="004E9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227984" y="2777181"/>
            <a:ext cx="2660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ru-RU" altLang="zh-CN" sz="1400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ПОЛУЧАЕМ ИНФОРМАЦИЮ</a:t>
            </a:r>
            <a:endParaRPr lang="zh-CN" altLang="en-US" sz="1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024254" y="2789050"/>
            <a:ext cx="3079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ru-RU" altLang="zh-CN" sz="1400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ЗАВЕРШАЕМ СОБЕСЕДОВАНИЕ</a:t>
            </a:r>
            <a:endParaRPr lang="zh-CN" altLang="en-US" sz="1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Rectangle 37"/>
          <p:cNvSpPr/>
          <p:nvPr/>
        </p:nvSpPr>
        <p:spPr>
          <a:xfrm>
            <a:off x="6256078" y="1102295"/>
            <a:ext cx="2637031" cy="834191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4" name="Rectangle 41"/>
          <p:cNvSpPr/>
          <p:nvPr/>
        </p:nvSpPr>
        <p:spPr>
          <a:xfrm>
            <a:off x="3274082" y="1102295"/>
            <a:ext cx="2637031" cy="8341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Round Same Side Corner Rectangle 45"/>
          <p:cNvSpPr/>
          <p:nvPr/>
        </p:nvSpPr>
        <p:spPr>
          <a:xfrm rot="16200000">
            <a:off x="1134477" y="183752"/>
            <a:ext cx="834190" cy="2637031"/>
          </a:xfrm>
          <a:prstGeom prst="round2SameRect">
            <a:avLst/>
          </a:prstGeom>
          <a:noFill/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矩形 34"/>
          <p:cNvSpPr/>
          <p:nvPr/>
        </p:nvSpPr>
        <p:spPr>
          <a:xfrm>
            <a:off x="3201260" y="3397107"/>
            <a:ext cx="284708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q"/>
            </a:pPr>
            <a:r>
              <a:rPr lang="ru-RU" altLang="zh-CN" sz="1400" dirty="0" smtClean="0">
                <a:latin typeface="Helvetica" panose="020B0604020202020204" pitchFamily="34" charset="0"/>
                <a:ea typeface="微软雅黑" pitchFamily="34" charset="-122"/>
                <a:cs typeface="Helvetica" panose="020B0604020202020204" pitchFamily="34" charset="0"/>
              </a:rPr>
              <a:t>Задаем открытые или закрытые вопросы для составления представления</a:t>
            </a:r>
            <a:br>
              <a:rPr lang="ru-RU" altLang="zh-CN" sz="1400" dirty="0" smtClean="0">
                <a:latin typeface="Helvetica" panose="020B0604020202020204" pitchFamily="34" charset="0"/>
                <a:ea typeface="微软雅黑" pitchFamily="34" charset="-122"/>
                <a:cs typeface="Helvetica" panose="020B0604020202020204" pitchFamily="34" charset="0"/>
              </a:rPr>
            </a:br>
            <a:r>
              <a:rPr lang="ru-RU" altLang="zh-CN" sz="1400" dirty="0" smtClean="0">
                <a:latin typeface="Helvetica" panose="020B0604020202020204" pitchFamily="34" charset="0"/>
                <a:ea typeface="微软雅黑" pitchFamily="34" charset="-122"/>
                <a:cs typeface="Helvetica" panose="020B0604020202020204" pitchFamily="34" charset="0"/>
              </a:rPr>
              <a:t>о знаниях, умениях и навыках кандидата.</a:t>
            </a:r>
          </a:p>
          <a:p>
            <a:pPr>
              <a:lnSpc>
                <a:spcPts val="1500"/>
              </a:lnSpc>
            </a:pPr>
            <a:endParaRPr lang="ru-RU" altLang="zh-CN" sz="1400" dirty="0" smtClean="0">
              <a:latin typeface="Helvetica" panose="020B0604020202020204" pitchFamily="34" charset="0"/>
              <a:ea typeface="微软雅黑" pitchFamily="34" charset="-122"/>
              <a:cs typeface="Helvetica" panose="020B0604020202020204" pitchFamily="34" charset="0"/>
            </a:endParaRP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q"/>
            </a:pPr>
            <a:r>
              <a:rPr lang="ru-RU" altLang="zh-CN" sz="1400" dirty="0" smtClean="0">
                <a:latin typeface="Helvetica" panose="020B0604020202020204" pitchFamily="34" charset="0"/>
                <a:ea typeface="微软雅黑" pitchFamily="34" charset="-122"/>
                <a:cs typeface="Helvetica" panose="020B0604020202020204" pitchFamily="34" charset="0"/>
              </a:rPr>
              <a:t>Смотрим предоставленные документы (</a:t>
            </a:r>
            <a:r>
              <a:rPr lang="ru-RU" altLang="zh-CN" sz="1400" dirty="0" smtClean="0">
                <a:latin typeface="Helvetica" panose="020B0604020202020204" pitchFamily="34" charset="0"/>
                <a:ea typeface="微软雅黑" pitchFamily="34" charset="-122"/>
                <a:cs typeface="Helvetica" panose="020B0604020202020204" pitchFamily="34" charset="0"/>
              </a:rPr>
              <a:t>дипломы, </a:t>
            </a:r>
            <a:r>
              <a:rPr lang="ru-RU" altLang="zh-CN" sz="1400" dirty="0" smtClean="0">
                <a:latin typeface="Helvetica" panose="020B0604020202020204" pitchFamily="34" charset="0"/>
                <a:ea typeface="微软雅黑" pitchFamily="34" charset="-122"/>
                <a:cs typeface="Helvetica" panose="020B0604020202020204" pitchFamily="34" charset="0"/>
              </a:rPr>
              <a:t>свидетельства, трудовая книжка).</a:t>
            </a:r>
            <a:endParaRPr lang="ru-RU" altLang="zh-CN" sz="1400" dirty="0">
              <a:latin typeface="Helvetica" panose="020B0604020202020204" pitchFamily="34" charset="0"/>
              <a:ea typeface="微软雅黑" pitchFamily="34" charset="-122"/>
              <a:cs typeface="Helvetica" panose="020B0604020202020204" pitchFamily="34" charset="0"/>
            </a:endParaRPr>
          </a:p>
        </p:txBody>
      </p:sp>
      <p:sp>
        <p:nvSpPr>
          <p:cNvPr id="31" name="矩形 35"/>
          <p:cNvSpPr/>
          <p:nvPr/>
        </p:nvSpPr>
        <p:spPr>
          <a:xfrm>
            <a:off x="9248676" y="3397107"/>
            <a:ext cx="2847085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1500"/>
              </a:lnSpc>
              <a:buFont typeface="Wingdings" panose="05000000000000000000" pitchFamily="2" charset="2"/>
              <a:buChar char="q"/>
            </a:pPr>
            <a:r>
              <a:rPr lang="ru-RU" altLang="zh-CN" sz="1400" dirty="0" smtClean="0">
                <a:latin typeface="Helvetica" panose="020B0604020202020204" pitchFamily="34" charset="0"/>
                <a:ea typeface="微软雅黑" pitchFamily="34" charset="-122"/>
                <a:cs typeface="Helvetica" panose="020B0604020202020204" pitchFamily="34" charset="0"/>
              </a:rPr>
              <a:t>Предлагаем задать интересующие кандидата вопросы.</a:t>
            </a:r>
          </a:p>
          <a:p>
            <a:pPr marL="342900" indent="-342900">
              <a:lnSpc>
                <a:spcPts val="1500"/>
              </a:lnSpc>
              <a:buFont typeface="Wingdings" panose="05000000000000000000" pitchFamily="2" charset="2"/>
              <a:buChar char="q"/>
            </a:pPr>
            <a:endParaRPr lang="ru-RU" altLang="zh-CN" sz="1400" dirty="0" smtClean="0">
              <a:latin typeface="Helvetica" panose="020B0604020202020204" pitchFamily="34" charset="0"/>
              <a:ea typeface="微软雅黑" pitchFamily="34" charset="-122"/>
              <a:cs typeface="Helvetica" panose="020B0604020202020204" pitchFamily="34" charset="0"/>
            </a:endParaRPr>
          </a:p>
          <a:p>
            <a:pPr marL="342900" indent="-342900">
              <a:lnSpc>
                <a:spcPts val="1500"/>
              </a:lnSpc>
              <a:buFont typeface="Wingdings" panose="05000000000000000000" pitchFamily="2" charset="2"/>
              <a:buChar char="q"/>
            </a:pPr>
            <a:r>
              <a:rPr lang="ru-RU" altLang="zh-CN" sz="1400" dirty="0" smtClean="0">
                <a:latin typeface="Helvetica" panose="020B0604020202020204" pitchFamily="34" charset="0"/>
                <a:ea typeface="微软雅黑" pitchFamily="34" charset="-122"/>
                <a:cs typeface="Helvetica" panose="020B0604020202020204" pitchFamily="34" charset="0"/>
              </a:rPr>
              <a:t>Сообщаем о порядке принятия решения по его вопросу.</a:t>
            </a:r>
          </a:p>
          <a:p>
            <a:pPr>
              <a:lnSpc>
                <a:spcPts val="1500"/>
              </a:lnSpc>
            </a:pPr>
            <a:endParaRPr lang="ru-RU" altLang="zh-CN" sz="1400" dirty="0" smtClean="0">
              <a:latin typeface="Helvetica" panose="020B0604020202020204" pitchFamily="34" charset="0"/>
              <a:ea typeface="微软雅黑" pitchFamily="34" charset="-122"/>
              <a:cs typeface="Helvetica" panose="020B0604020202020204" pitchFamily="34" charset="0"/>
            </a:endParaRPr>
          </a:p>
          <a:p>
            <a:pPr marL="342900" indent="-342900">
              <a:lnSpc>
                <a:spcPts val="1500"/>
              </a:lnSpc>
              <a:buFont typeface="Wingdings" panose="05000000000000000000" pitchFamily="2" charset="2"/>
              <a:buChar char="q"/>
            </a:pPr>
            <a:r>
              <a:rPr lang="ru-RU" altLang="zh-CN" sz="1400" dirty="0" smtClean="0">
                <a:latin typeface="Helvetica" panose="020B0604020202020204" pitchFamily="34" charset="0"/>
                <a:ea typeface="微软雅黑" pitchFamily="34" charset="-122"/>
                <a:cs typeface="Helvetica" panose="020B0604020202020204" pitchFamily="34" charset="0"/>
              </a:rPr>
              <a:t>Благодарим и прощаемся.</a:t>
            </a:r>
            <a:endParaRPr lang="ru-RU" altLang="zh-CN" sz="1400" dirty="0">
              <a:latin typeface="Helvetica" panose="020B0604020202020204" pitchFamily="34" charset="0"/>
              <a:ea typeface="微软雅黑" pitchFamily="34" charset="-122"/>
              <a:cs typeface="Helvetica" panose="020B0604020202020204" pitchFamily="34" charset="0"/>
            </a:endParaRPr>
          </a:p>
        </p:txBody>
      </p:sp>
      <p:sp>
        <p:nvSpPr>
          <p:cNvPr id="32" name="矩形 36"/>
          <p:cNvSpPr/>
          <p:nvPr/>
        </p:nvSpPr>
        <p:spPr>
          <a:xfrm>
            <a:off x="236658" y="3397107"/>
            <a:ext cx="284708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q"/>
            </a:pPr>
            <a:r>
              <a:rPr lang="ru-RU" altLang="zh-CN" sz="1400" dirty="0" smtClean="0">
                <a:latin typeface="Helvetica" panose="020B0604020202020204" pitchFamily="34" charset="0"/>
                <a:ea typeface="微软雅黑" pitchFamily="34" charset="-122"/>
                <a:cs typeface="Helvetica" panose="020B0604020202020204" pitchFamily="34" charset="0"/>
              </a:rPr>
              <a:t>Представляемся.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q"/>
            </a:pPr>
            <a:endParaRPr lang="ru-RU" altLang="zh-CN" sz="1400" dirty="0">
              <a:latin typeface="Helvetica" panose="020B0604020202020204" pitchFamily="34" charset="0"/>
              <a:ea typeface="微软雅黑" pitchFamily="34" charset="-122"/>
              <a:cs typeface="Helvetica" panose="020B0604020202020204" pitchFamily="34" charset="0"/>
            </a:endParaRP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q"/>
            </a:pPr>
            <a:r>
              <a:rPr lang="ru-RU" altLang="zh-CN" sz="1400" dirty="0" smtClean="0">
                <a:latin typeface="Helvetica" panose="020B0604020202020204" pitchFamily="34" charset="0"/>
                <a:ea typeface="微软雅黑" pitchFamily="34" charset="-122"/>
                <a:cs typeface="Helvetica" panose="020B0604020202020204" pitchFamily="34" charset="0"/>
              </a:rPr>
              <a:t>Задаем пару не относящихся к встрече вопросов. Для того чтобы человек «перевел» дыхание и включился в беседу.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q"/>
            </a:pPr>
            <a:endParaRPr lang="ru-RU" altLang="zh-CN" sz="1400" dirty="0">
              <a:latin typeface="Helvetica" panose="020B0604020202020204" pitchFamily="34" charset="0"/>
              <a:ea typeface="微软雅黑" pitchFamily="34" charset="-122"/>
              <a:cs typeface="Helvetica" panose="020B0604020202020204" pitchFamily="34" charset="0"/>
            </a:endParaRP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q"/>
            </a:pPr>
            <a:r>
              <a:rPr lang="ru-RU" altLang="zh-CN" sz="1400" dirty="0" smtClean="0">
                <a:latin typeface="Helvetica" panose="020B0604020202020204" pitchFamily="34" charset="0"/>
                <a:ea typeface="微软雅黑" pitchFamily="34" charset="-122"/>
                <a:cs typeface="Helvetica" panose="020B0604020202020204" pitchFamily="34" charset="0"/>
              </a:rPr>
              <a:t>Кратко рассказываем о себе и организации.</a:t>
            </a:r>
            <a:endParaRPr lang="ru-RU" altLang="zh-CN" sz="1400" dirty="0">
              <a:latin typeface="Helvetica" panose="020B0604020202020204" pitchFamily="34" charset="0"/>
              <a:ea typeface="微软雅黑" pitchFamily="34" charset="-122"/>
              <a:cs typeface="Helvetica" panose="020B0604020202020204" pitchFamily="34" charset="0"/>
            </a:endParaRPr>
          </a:p>
        </p:txBody>
      </p:sp>
      <p:sp>
        <p:nvSpPr>
          <p:cNvPr id="33" name="矩形 37"/>
          <p:cNvSpPr/>
          <p:nvPr/>
        </p:nvSpPr>
        <p:spPr>
          <a:xfrm>
            <a:off x="6159621" y="3385495"/>
            <a:ext cx="2847085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q"/>
            </a:pPr>
            <a:r>
              <a:rPr lang="ru-RU" altLang="zh-CN" sz="1400" dirty="0" smtClean="0">
                <a:latin typeface="Helvetica" panose="020B0604020202020204" pitchFamily="34" charset="0"/>
                <a:ea typeface="微软雅黑" pitchFamily="34" charset="-122"/>
                <a:cs typeface="Helvetica" panose="020B0604020202020204" pitchFamily="34" charset="0"/>
              </a:rPr>
              <a:t>По профессиональным качествам.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q"/>
            </a:pPr>
            <a:endParaRPr lang="ru-RU" altLang="zh-CN" sz="1400" dirty="0">
              <a:latin typeface="Helvetica" panose="020B0604020202020204" pitchFamily="34" charset="0"/>
              <a:ea typeface="微软雅黑" pitchFamily="34" charset="-122"/>
              <a:cs typeface="Helvetica" panose="020B0604020202020204" pitchFamily="34" charset="0"/>
            </a:endParaRP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q"/>
            </a:pPr>
            <a:r>
              <a:rPr lang="ru-RU" altLang="zh-CN" sz="1400" dirty="0" smtClean="0">
                <a:latin typeface="Helvetica" panose="020B0604020202020204" pitchFamily="34" charset="0"/>
                <a:ea typeface="微软雅黑" pitchFamily="34" charset="-122"/>
                <a:cs typeface="Helvetica" panose="020B0604020202020204" pitchFamily="34" charset="0"/>
              </a:rPr>
              <a:t>По морально-деловым критериям, оцениваем мотивацию кандидата.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q"/>
            </a:pPr>
            <a:endParaRPr lang="ru-RU" altLang="zh-CN" sz="1400" dirty="0">
              <a:latin typeface="Helvetica" panose="020B0604020202020204" pitchFamily="34" charset="0"/>
              <a:ea typeface="微软雅黑" pitchFamily="34" charset="-122"/>
              <a:cs typeface="Helvetica" panose="020B0604020202020204" pitchFamily="34" charset="0"/>
            </a:endParaRP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q"/>
            </a:pPr>
            <a:r>
              <a:rPr lang="ru-RU" altLang="zh-CN" sz="1400" dirty="0" smtClean="0">
                <a:latin typeface="Helvetica" panose="020B0604020202020204" pitchFamily="34" charset="0"/>
                <a:ea typeface="微软雅黑" pitchFamily="34" charset="-122"/>
                <a:cs typeface="Helvetica" panose="020B0604020202020204" pitchFamily="34" charset="0"/>
              </a:rPr>
              <a:t>Даем обратную связь для уточнения позиций.</a:t>
            </a:r>
            <a:endParaRPr lang="ru-RU" altLang="zh-CN" sz="1400" dirty="0">
              <a:latin typeface="Helvetica" panose="020B0604020202020204" pitchFamily="34" charset="0"/>
              <a:ea typeface="微软雅黑" pitchFamily="34" charset="-122"/>
              <a:cs typeface="Helvetica" panose="020B0604020202020204" pitchFamily="34" charset="0"/>
            </a:endParaRPr>
          </a:p>
        </p:txBody>
      </p:sp>
      <p:sp>
        <p:nvSpPr>
          <p:cNvPr id="34" name="矩形 38"/>
          <p:cNvSpPr/>
          <p:nvPr/>
        </p:nvSpPr>
        <p:spPr>
          <a:xfrm>
            <a:off x="557896" y="1309817"/>
            <a:ext cx="2074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1. </a:t>
            </a:r>
            <a:r>
              <a:rPr lang="ru-RU" altLang="zh-CN" b="1" dirty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шаг </a:t>
            </a:r>
            <a:endParaRPr lang="en-US" altLang="zh-CN" b="1" dirty="0">
              <a:solidFill>
                <a:srgbClr val="004E9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" name="Round Same Side Corner Rectangle 6"/>
          <p:cNvSpPr/>
          <p:nvPr/>
        </p:nvSpPr>
        <p:spPr>
          <a:xfrm rot="5400000">
            <a:off x="10139494" y="200875"/>
            <a:ext cx="834190" cy="2637031"/>
          </a:xfrm>
          <a:prstGeom prst="round2Same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0" name="TextBox 39"/>
          <p:cNvSpPr txBox="1"/>
          <p:nvPr/>
        </p:nvSpPr>
        <p:spPr>
          <a:xfrm>
            <a:off x="1967467" y="341955"/>
            <a:ext cx="8169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ПРОЦЕСС СОБЕСЕДОВАНИЯ</a:t>
            </a:r>
            <a:endParaRPr lang="ru-RU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412" y="2024185"/>
            <a:ext cx="720000" cy="720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382" y="2021856"/>
            <a:ext cx="720000" cy="72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2515" y="2017784"/>
            <a:ext cx="720000" cy="720000"/>
          </a:xfrm>
          <a:prstGeom prst="rect">
            <a:avLst/>
          </a:prstGeom>
        </p:spPr>
      </p:pic>
      <p:sp>
        <p:nvSpPr>
          <p:cNvPr id="45" name="Isosceles Triangle 4"/>
          <p:cNvSpPr/>
          <p:nvPr/>
        </p:nvSpPr>
        <p:spPr>
          <a:xfrm rot="16200000" flipV="1">
            <a:off x="2938783" y="1426321"/>
            <a:ext cx="266604" cy="229831"/>
          </a:xfrm>
          <a:prstGeom prst="triangle">
            <a:avLst/>
          </a:prstGeom>
          <a:noFill/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"/>
          <p:cNvSpPr/>
          <p:nvPr/>
        </p:nvSpPr>
        <p:spPr>
          <a:xfrm rot="16200000" flipV="1">
            <a:off x="8936139" y="1426321"/>
            <a:ext cx="266604" cy="229831"/>
          </a:xfrm>
          <a:prstGeom prst="triangle">
            <a:avLst/>
          </a:prstGeom>
          <a:noFill/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"/>
          <p:cNvSpPr/>
          <p:nvPr/>
        </p:nvSpPr>
        <p:spPr>
          <a:xfrm rot="16200000" flipV="1">
            <a:off x="5977393" y="1428944"/>
            <a:ext cx="266604" cy="229831"/>
          </a:xfrm>
          <a:prstGeom prst="triangl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矩形 38"/>
          <p:cNvSpPr/>
          <p:nvPr/>
        </p:nvSpPr>
        <p:spPr>
          <a:xfrm>
            <a:off x="6570575" y="1318630"/>
            <a:ext cx="2074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b="1" dirty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ru-RU" altLang="zh-CN" b="1" dirty="0" smtClean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ru-RU" altLang="zh-CN" b="1" dirty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шаг </a:t>
            </a:r>
            <a:endParaRPr lang="en-US" altLang="zh-CN" b="1" dirty="0">
              <a:solidFill>
                <a:srgbClr val="004E9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9" name="矩形 38"/>
          <p:cNvSpPr/>
          <p:nvPr/>
        </p:nvSpPr>
        <p:spPr>
          <a:xfrm>
            <a:off x="3587585" y="1334724"/>
            <a:ext cx="2074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 </a:t>
            </a:r>
            <a:r>
              <a:rPr lang="ru-RU" altLang="zh-CN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шаг </a:t>
            </a:r>
            <a:endParaRPr lang="en-US" altLang="zh-CN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0" name="矩形 38"/>
          <p:cNvSpPr/>
          <p:nvPr/>
        </p:nvSpPr>
        <p:spPr>
          <a:xfrm>
            <a:off x="9565298" y="1348907"/>
            <a:ext cx="2074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ru-RU" altLang="zh-CN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ru-RU" altLang="zh-CN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шаг </a:t>
            </a:r>
            <a:endParaRPr lang="en-US" altLang="zh-CN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5817" y="560949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0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/>
          <p:cNvGrpSpPr/>
          <p:nvPr/>
        </p:nvGrpSpPr>
        <p:grpSpPr>
          <a:xfrm>
            <a:off x="2903988" y="1694500"/>
            <a:ext cx="795666" cy="4036248"/>
            <a:chOff x="5684759" y="1878541"/>
            <a:chExt cx="822482" cy="4037493"/>
          </a:xfrm>
        </p:grpSpPr>
        <p:sp>
          <p:nvSpPr>
            <p:cNvPr id="5" name="Isosceles Triangle 4"/>
            <p:cNvSpPr/>
            <p:nvPr/>
          </p:nvSpPr>
          <p:spPr>
            <a:xfrm flipV="1">
              <a:off x="5769820" y="5079140"/>
              <a:ext cx="657770" cy="836894"/>
            </a:xfrm>
            <a:prstGeom prst="triangle">
              <a:avLst/>
            </a:prstGeom>
            <a:solidFill>
              <a:srgbClr val="D3A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 flipV="1">
              <a:off x="5966090" y="5578576"/>
              <a:ext cx="265230" cy="33745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684759" y="4689810"/>
              <a:ext cx="170121" cy="17012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988298" y="4728725"/>
              <a:ext cx="95276" cy="952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337120" y="4689810"/>
              <a:ext cx="170121" cy="17012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684759" y="4237239"/>
              <a:ext cx="170121" cy="17012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714227" y="3827658"/>
              <a:ext cx="105312" cy="1053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684759" y="3274692"/>
              <a:ext cx="170121" cy="17012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684759" y="1878541"/>
              <a:ext cx="170121" cy="17012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684759" y="2303801"/>
              <a:ext cx="170121" cy="17012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708564" y="2796776"/>
              <a:ext cx="105312" cy="1053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313062" y="1878541"/>
              <a:ext cx="170121" cy="17012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031315" y="1891979"/>
              <a:ext cx="105312" cy="1053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369524" y="2742428"/>
              <a:ext cx="105312" cy="1053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318722" y="2310484"/>
              <a:ext cx="170121" cy="17012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337120" y="2968766"/>
              <a:ext cx="170121" cy="17012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369524" y="3574392"/>
              <a:ext cx="105312" cy="1053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337119" y="3861889"/>
              <a:ext cx="170121" cy="17012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6369524" y="4365289"/>
              <a:ext cx="105312" cy="1053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014094" y="2972426"/>
              <a:ext cx="105312" cy="1053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051566" y="3274691"/>
              <a:ext cx="170121" cy="170121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858211" y="3883974"/>
              <a:ext cx="247155" cy="247155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927988" y="2147452"/>
              <a:ext cx="247155" cy="247155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136626" y="2597090"/>
              <a:ext cx="105312" cy="1053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098705" y="4407724"/>
              <a:ext cx="170121" cy="170121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926003" y="3568827"/>
              <a:ext cx="105312" cy="105312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1" name="Straight Connector 30"/>
            <p:cNvCxnSpPr>
              <a:stCxn id="7" idx="6"/>
              <a:endCxn id="8" idx="2"/>
            </p:cNvCxnSpPr>
            <p:nvPr/>
          </p:nvCxnSpPr>
          <p:spPr>
            <a:xfrm>
              <a:off x="5854880" y="4774871"/>
              <a:ext cx="133418" cy="1492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8" idx="6"/>
              <a:endCxn id="9" idx="2"/>
            </p:cNvCxnSpPr>
            <p:nvPr/>
          </p:nvCxnSpPr>
          <p:spPr>
            <a:xfrm flipV="1">
              <a:off x="6083574" y="4774871"/>
              <a:ext cx="253546" cy="1492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9" idx="0"/>
              <a:endCxn id="23" idx="4"/>
            </p:cNvCxnSpPr>
            <p:nvPr/>
          </p:nvCxnSpPr>
          <p:spPr>
            <a:xfrm flipH="1" flipV="1">
              <a:off x="6422180" y="4470601"/>
              <a:ext cx="1" cy="21920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3" idx="0"/>
              <a:endCxn id="22" idx="4"/>
            </p:cNvCxnSpPr>
            <p:nvPr/>
          </p:nvCxnSpPr>
          <p:spPr>
            <a:xfrm flipV="1">
              <a:off x="6422180" y="4032010"/>
              <a:ext cx="0" cy="33327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2" idx="0"/>
              <a:endCxn id="21" idx="4"/>
            </p:cNvCxnSpPr>
            <p:nvPr/>
          </p:nvCxnSpPr>
          <p:spPr>
            <a:xfrm flipV="1">
              <a:off x="6422180" y="3679704"/>
              <a:ext cx="0" cy="182185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0"/>
              <a:endCxn id="20" idx="4"/>
            </p:cNvCxnSpPr>
            <p:nvPr/>
          </p:nvCxnSpPr>
          <p:spPr>
            <a:xfrm flipV="1">
              <a:off x="6422180" y="3138887"/>
              <a:ext cx="1" cy="435505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0"/>
              <a:endCxn id="18" idx="4"/>
            </p:cNvCxnSpPr>
            <p:nvPr/>
          </p:nvCxnSpPr>
          <p:spPr>
            <a:xfrm flipH="1" flipV="1">
              <a:off x="6422180" y="2847740"/>
              <a:ext cx="1" cy="121026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8" idx="0"/>
              <a:endCxn id="19" idx="4"/>
            </p:cNvCxnSpPr>
            <p:nvPr/>
          </p:nvCxnSpPr>
          <p:spPr>
            <a:xfrm flipH="1" flipV="1">
              <a:off x="6403783" y="2480605"/>
              <a:ext cx="18397" cy="261823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9" idx="0"/>
              <a:endCxn id="16" idx="4"/>
            </p:cNvCxnSpPr>
            <p:nvPr/>
          </p:nvCxnSpPr>
          <p:spPr>
            <a:xfrm flipH="1" flipV="1">
              <a:off x="6398123" y="2048662"/>
              <a:ext cx="5660" cy="261822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6" idx="2"/>
              <a:endCxn id="17" idx="6"/>
            </p:cNvCxnSpPr>
            <p:nvPr/>
          </p:nvCxnSpPr>
          <p:spPr>
            <a:xfrm flipH="1" flipV="1">
              <a:off x="6136627" y="1944635"/>
              <a:ext cx="176435" cy="18967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7" idx="2"/>
              <a:endCxn id="13" idx="6"/>
            </p:cNvCxnSpPr>
            <p:nvPr/>
          </p:nvCxnSpPr>
          <p:spPr>
            <a:xfrm flipH="1">
              <a:off x="5854880" y="1944635"/>
              <a:ext cx="176435" cy="18967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3" idx="4"/>
              <a:endCxn id="14" idx="0"/>
            </p:cNvCxnSpPr>
            <p:nvPr/>
          </p:nvCxnSpPr>
          <p:spPr>
            <a:xfrm>
              <a:off x="5769820" y="2048662"/>
              <a:ext cx="0" cy="25513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4" idx="4"/>
              <a:endCxn id="15" idx="0"/>
            </p:cNvCxnSpPr>
            <p:nvPr/>
          </p:nvCxnSpPr>
          <p:spPr>
            <a:xfrm flipH="1">
              <a:off x="5761220" y="2473922"/>
              <a:ext cx="8600" cy="322854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5" idx="4"/>
              <a:endCxn id="12" idx="0"/>
            </p:cNvCxnSpPr>
            <p:nvPr/>
          </p:nvCxnSpPr>
          <p:spPr>
            <a:xfrm>
              <a:off x="5761220" y="2902088"/>
              <a:ext cx="8600" cy="372604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2" idx="4"/>
              <a:endCxn id="11" idx="0"/>
            </p:cNvCxnSpPr>
            <p:nvPr/>
          </p:nvCxnSpPr>
          <p:spPr>
            <a:xfrm flipH="1">
              <a:off x="5766883" y="3444813"/>
              <a:ext cx="2937" cy="382845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1" idx="4"/>
              <a:endCxn id="10" idx="0"/>
            </p:cNvCxnSpPr>
            <p:nvPr/>
          </p:nvCxnSpPr>
          <p:spPr>
            <a:xfrm>
              <a:off x="5766883" y="3932970"/>
              <a:ext cx="2937" cy="30426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0" idx="4"/>
              <a:endCxn id="7" idx="0"/>
            </p:cNvCxnSpPr>
            <p:nvPr/>
          </p:nvCxnSpPr>
          <p:spPr>
            <a:xfrm>
              <a:off x="5769820" y="4407360"/>
              <a:ext cx="0" cy="28245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7" idx="7"/>
              <a:endCxn id="29" idx="2"/>
            </p:cNvCxnSpPr>
            <p:nvPr/>
          </p:nvCxnSpPr>
          <p:spPr>
            <a:xfrm flipV="1">
              <a:off x="5829966" y="4492785"/>
              <a:ext cx="268739" cy="22193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9" idx="6"/>
              <a:endCxn id="9" idx="1"/>
            </p:cNvCxnSpPr>
            <p:nvPr/>
          </p:nvCxnSpPr>
          <p:spPr>
            <a:xfrm>
              <a:off x="6268826" y="4492785"/>
              <a:ext cx="93208" cy="22193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9" idx="4"/>
              <a:endCxn id="8" idx="7"/>
            </p:cNvCxnSpPr>
            <p:nvPr/>
          </p:nvCxnSpPr>
          <p:spPr>
            <a:xfrm flipH="1">
              <a:off x="6069621" y="4577845"/>
              <a:ext cx="114145" cy="164833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9" idx="1"/>
              <a:endCxn id="10" idx="6"/>
            </p:cNvCxnSpPr>
            <p:nvPr/>
          </p:nvCxnSpPr>
          <p:spPr>
            <a:xfrm flipH="1" flipV="1">
              <a:off x="5854880" y="4322300"/>
              <a:ext cx="268739" cy="110338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0" idx="7"/>
              <a:endCxn id="26" idx="3"/>
            </p:cNvCxnSpPr>
            <p:nvPr/>
          </p:nvCxnSpPr>
          <p:spPr>
            <a:xfrm flipV="1">
              <a:off x="5829966" y="4094934"/>
              <a:ext cx="64440" cy="16721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6" idx="6"/>
              <a:endCxn id="22" idx="2"/>
            </p:cNvCxnSpPr>
            <p:nvPr/>
          </p:nvCxnSpPr>
          <p:spPr>
            <a:xfrm flipV="1">
              <a:off x="6105366" y="3946950"/>
              <a:ext cx="231753" cy="60602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3" idx="1"/>
              <a:endCxn id="26" idx="5"/>
            </p:cNvCxnSpPr>
            <p:nvPr/>
          </p:nvCxnSpPr>
          <p:spPr>
            <a:xfrm flipH="1" flipV="1">
              <a:off x="6069171" y="4094934"/>
              <a:ext cx="315776" cy="285778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9" idx="0"/>
              <a:endCxn id="22" idx="3"/>
            </p:cNvCxnSpPr>
            <p:nvPr/>
          </p:nvCxnSpPr>
          <p:spPr>
            <a:xfrm flipV="1">
              <a:off x="6183766" y="4007096"/>
              <a:ext cx="178267" cy="400628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2" idx="1"/>
              <a:endCxn id="30" idx="5"/>
            </p:cNvCxnSpPr>
            <p:nvPr/>
          </p:nvCxnSpPr>
          <p:spPr>
            <a:xfrm flipH="1" flipV="1">
              <a:off x="6015892" y="3658716"/>
              <a:ext cx="346141" cy="228087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11" idx="7"/>
              <a:endCxn id="30" idx="3"/>
            </p:cNvCxnSpPr>
            <p:nvPr/>
          </p:nvCxnSpPr>
          <p:spPr>
            <a:xfrm flipV="1">
              <a:off x="5804116" y="3658716"/>
              <a:ext cx="137310" cy="184365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30" idx="7"/>
              <a:endCxn id="25" idx="3"/>
            </p:cNvCxnSpPr>
            <p:nvPr/>
          </p:nvCxnSpPr>
          <p:spPr>
            <a:xfrm flipV="1">
              <a:off x="6015892" y="3419898"/>
              <a:ext cx="60588" cy="164352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1" idx="1"/>
              <a:endCxn id="25" idx="5"/>
            </p:cNvCxnSpPr>
            <p:nvPr/>
          </p:nvCxnSpPr>
          <p:spPr>
            <a:xfrm flipH="1" flipV="1">
              <a:off x="6196773" y="3419898"/>
              <a:ext cx="188174" cy="169917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26" idx="0"/>
              <a:endCxn id="30" idx="4"/>
            </p:cNvCxnSpPr>
            <p:nvPr/>
          </p:nvCxnSpPr>
          <p:spPr>
            <a:xfrm flipH="1" flipV="1">
              <a:off x="5978659" y="3674139"/>
              <a:ext cx="3130" cy="209835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30" idx="0"/>
              <a:endCxn id="12" idx="5"/>
            </p:cNvCxnSpPr>
            <p:nvPr/>
          </p:nvCxnSpPr>
          <p:spPr>
            <a:xfrm flipH="1" flipV="1">
              <a:off x="5829966" y="3419899"/>
              <a:ext cx="148693" cy="148928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2" idx="7"/>
              <a:endCxn id="24" idx="3"/>
            </p:cNvCxnSpPr>
            <p:nvPr/>
          </p:nvCxnSpPr>
          <p:spPr>
            <a:xfrm flipV="1">
              <a:off x="5829966" y="3062315"/>
              <a:ext cx="199551" cy="237291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24" idx="1"/>
              <a:endCxn id="15" idx="6"/>
            </p:cNvCxnSpPr>
            <p:nvPr/>
          </p:nvCxnSpPr>
          <p:spPr>
            <a:xfrm flipH="1" flipV="1">
              <a:off x="5813876" y="2849432"/>
              <a:ext cx="215641" cy="138417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5" idx="7"/>
              <a:endCxn id="28" idx="2"/>
            </p:cNvCxnSpPr>
            <p:nvPr/>
          </p:nvCxnSpPr>
          <p:spPr>
            <a:xfrm flipV="1">
              <a:off x="5798453" y="2649746"/>
              <a:ext cx="338173" cy="162453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24" idx="0"/>
              <a:endCxn id="28" idx="4"/>
            </p:cNvCxnSpPr>
            <p:nvPr/>
          </p:nvCxnSpPr>
          <p:spPr>
            <a:xfrm flipV="1">
              <a:off x="6066750" y="2702402"/>
              <a:ext cx="122532" cy="270024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25" idx="0"/>
              <a:endCxn id="24" idx="5"/>
            </p:cNvCxnSpPr>
            <p:nvPr/>
          </p:nvCxnSpPr>
          <p:spPr>
            <a:xfrm flipH="1" flipV="1">
              <a:off x="6103983" y="3062315"/>
              <a:ext cx="32644" cy="212376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24" idx="7"/>
              <a:endCxn id="18" idx="2"/>
            </p:cNvCxnSpPr>
            <p:nvPr/>
          </p:nvCxnSpPr>
          <p:spPr>
            <a:xfrm flipV="1">
              <a:off x="6103983" y="2795084"/>
              <a:ext cx="265541" cy="192765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18" idx="1"/>
              <a:endCxn id="28" idx="6"/>
            </p:cNvCxnSpPr>
            <p:nvPr/>
          </p:nvCxnSpPr>
          <p:spPr>
            <a:xfrm flipH="1" flipV="1">
              <a:off x="6241938" y="2649746"/>
              <a:ext cx="143009" cy="108105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28" idx="7"/>
              <a:endCxn id="19" idx="3"/>
            </p:cNvCxnSpPr>
            <p:nvPr/>
          </p:nvCxnSpPr>
          <p:spPr>
            <a:xfrm flipV="1">
              <a:off x="6226515" y="2455691"/>
              <a:ext cx="117121" cy="156822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28" idx="1"/>
              <a:endCxn id="27" idx="4"/>
            </p:cNvCxnSpPr>
            <p:nvPr/>
          </p:nvCxnSpPr>
          <p:spPr>
            <a:xfrm flipH="1" flipV="1">
              <a:off x="6051566" y="2394607"/>
              <a:ext cx="100483" cy="217906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4" idx="7"/>
              <a:endCxn id="27" idx="2"/>
            </p:cNvCxnSpPr>
            <p:nvPr/>
          </p:nvCxnSpPr>
          <p:spPr>
            <a:xfrm flipV="1">
              <a:off x="5829966" y="2271030"/>
              <a:ext cx="98022" cy="57685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27" idx="1"/>
              <a:endCxn id="13" idx="5"/>
            </p:cNvCxnSpPr>
            <p:nvPr/>
          </p:nvCxnSpPr>
          <p:spPr>
            <a:xfrm flipH="1" flipV="1">
              <a:off x="5829966" y="2023748"/>
              <a:ext cx="134217" cy="15989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27" idx="0"/>
              <a:endCxn id="17" idx="4"/>
            </p:cNvCxnSpPr>
            <p:nvPr/>
          </p:nvCxnSpPr>
          <p:spPr>
            <a:xfrm flipV="1">
              <a:off x="6051566" y="1997291"/>
              <a:ext cx="32405" cy="150161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27" idx="7"/>
              <a:endCxn id="16" idx="3"/>
            </p:cNvCxnSpPr>
            <p:nvPr/>
          </p:nvCxnSpPr>
          <p:spPr>
            <a:xfrm flipV="1">
              <a:off x="6138948" y="2023748"/>
              <a:ext cx="199028" cy="15989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27" idx="6"/>
              <a:endCxn id="19" idx="1"/>
            </p:cNvCxnSpPr>
            <p:nvPr/>
          </p:nvCxnSpPr>
          <p:spPr>
            <a:xfrm>
              <a:off x="6175143" y="2271030"/>
              <a:ext cx="168493" cy="64368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5968564" y="5535435"/>
              <a:ext cx="260282" cy="862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77" name="Straight Connector 76"/>
          <p:cNvCxnSpPr/>
          <p:nvPr/>
        </p:nvCxnSpPr>
        <p:spPr>
          <a:xfrm>
            <a:off x="3702368" y="1732953"/>
            <a:ext cx="1100591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664661" y="3008189"/>
            <a:ext cx="1751099" cy="254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zh-CN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Не </a:t>
            </a:r>
            <a:r>
              <a:rPr lang="ru-RU" altLang="zh-CN" sz="16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опаздывайте.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3702368" y="2573659"/>
            <a:ext cx="1100591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839700" y="2573659"/>
            <a:ext cx="0" cy="305992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907424" y="3209304"/>
            <a:ext cx="3915675" cy="563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zh-CN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Узнайте, </a:t>
            </a:r>
            <a:r>
              <a:rPr lang="ru-RU" altLang="zh-CN" sz="16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как можно </a:t>
            </a:r>
            <a:r>
              <a:rPr lang="ru-RU" altLang="zh-CN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больше</a:t>
            </a:r>
            <a:br>
              <a:rPr lang="ru-RU" altLang="zh-CN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</a:br>
            <a:r>
              <a:rPr lang="ru-RU" altLang="zh-CN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об </a:t>
            </a:r>
            <a:r>
              <a:rPr lang="ru-RU" altLang="zh-CN" sz="16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организации, куда </a:t>
            </a:r>
            <a:r>
              <a:rPr lang="ru-RU" altLang="zh-CN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идете</a:t>
            </a:r>
            <a:br>
              <a:rPr lang="ru-RU" altLang="zh-CN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</a:br>
            <a:r>
              <a:rPr lang="ru-RU" altLang="zh-CN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на </a:t>
            </a:r>
            <a:r>
              <a:rPr lang="ru-RU" altLang="zh-CN" sz="16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собеседование.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3735016" y="4552834"/>
            <a:ext cx="2299925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111722" y="3850924"/>
            <a:ext cx="0" cy="701913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196754" y="3738457"/>
            <a:ext cx="4565032" cy="716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zh-CN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Ваша </a:t>
            </a:r>
            <a:r>
              <a:rPr lang="ru-RU" altLang="zh-CN" sz="16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одежда на собеседование должна быть нейтральной, т.е. придерживайтесь в одежде делового стиля – строгий фасон, спокойные цвета.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111722" y="2453022"/>
            <a:ext cx="3927923" cy="562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zh-CN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Подготовьте </a:t>
            </a:r>
            <a:r>
              <a:rPr lang="ru-RU" altLang="zh-CN" sz="16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ответы на более вероятные профессиональные и личностные вопросы.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135793" y="4795441"/>
            <a:ext cx="4061763" cy="716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zh-CN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Заготовьте </a:t>
            </a:r>
            <a:r>
              <a:rPr lang="ru-RU" altLang="zh-CN" sz="16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вопросы, которые интересуют Вас. Эти вопросы для многих </a:t>
            </a:r>
            <a:r>
              <a:rPr lang="ru-RU" altLang="zh-CN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интервьюеров</a:t>
            </a:r>
            <a:br>
              <a:rPr lang="ru-RU" altLang="zh-CN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</a:br>
            <a:r>
              <a:rPr lang="ru-RU" altLang="zh-CN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не </a:t>
            </a:r>
            <a:r>
              <a:rPr lang="ru-RU" altLang="zh-CN" sz="16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менее важны, чем Ваши ответы.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082214" y="1631353"/>
            <a:ext cx="3666370" cy="255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zh-CN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Подготовиться </a:t>
            </a:r>
            <a:r>
              <a:rPr lang="ru-RU" altLang="zh-CN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к собеседованию.</a:t>
            </a:r>
            <a:endParaRPr lang="ru-RU" altLang="zh-CN" sz="1600" dirty="0"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96" name="Straight Connector 81"/>
          <p:cNvCxnSpPr/>
          <p:nvPr/>
        </p:nvCxnSpPr>
        <p:spPr>
          <a:xfrm>
            <a:off x="3802366" y="4171084"/>
            <a:ext cx="1153598" cy="2820"/>
          </a:xfrm>
          <a:prstGeom prst="line">
            <a:avLst/>
          </a:prstGeom>
          <a:ln w="3175">
            <a:solidFill>
              <a:srgbClr val="7F8C8D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81"/>
          <p:cNvCxnSpPr/>
          <p:nvPr/>
        </p:nvCxnSpPr>
        <p:spPr>
          <a:xfrm>
            <a:off x="3982998" y="2129067"/>
            <a:ext cx="2800828" cy="14096"/>
          </a:xfrm>
          <a:prstGeom prst="line">
            <a:avLst/>
          </a:prstGeom>
          <a:ln w="3175">
            <a:solidFill>
              <a:srgbClr val="7F8C8D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82"/>
          <p:cNvCxnSpPr/>
          <p:nvPr/>
        </p:nvCxnSpPr>
        <p:spPr>
          <a:xfrm flipV="1">
            <a:off x="4994476" y="4180481"/>
            <a:ext cx="0" cy="544426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82"/>
          <p:cNvCxnSpPr/>
          <p:nvPr/>
        </p:nvCxnSpPr>
        <p:spPr>
          <a:xfrm flipV="1">
            <a:off x="6877328" y="2133766"/>
            <a:ext cx="1" cy="194627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76"/>
          <p:cNvCxnSpPr/>
          <p:nvPr/>
        </p:nvCxnSpPr>
        <p:spPr>
          <a:xfrm>
            <a:off x="3735016" y="3054348"/>
            <a:ext cx="2694397" cy="23610"/>
          </a:xfrm>
          <a:prstGeom prst="line">
            <a:avLst/>
          </a:prstGeom>
          <a:ln w="3175"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971315" y="427002"/>
            <a:ext cx="8169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  <a:sym typeface="Arial" panose="020B0604020202020204" pitchFamily="34" charset="0"/>
              </a:rPr>
              <a:t>ПРАВИЛА ПРОХОЖДЕНИЯ СОБЕСЕДОВАНИЯ</a:t>
            </a:r>
            <a:endParaRPr lang="ru-RU" altLang="zh-CN" dirty="0">
              <a:solidFill>
                <a:srgbClr val="C00000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95" y="411072"/>
            <a:ext cx="1080000" cy="100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5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8"/>
          <p:cNvSpPr/>
          <p:nvPr/>
        </p:nvSpPr>
        <p:spPr>
          <a:xfrm>
            <a:off x="3401145" y="3980630"/>
            <a:ext cx="303834" cy="303961"/>
          </a:xfrm>
          <a:prstGeom prst="ellipse">
            <a:avLst/>
          </a:prstGeom>
          <a:ln>
            <a:noFill/>
          </a:ln>
          <a:effectLst>
            <a:outerShdw blurRad="50800" dist="1016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3988" y="3863407"/>
            <a:ext cx="1666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sz="1600" b="1" dirty="0" smtClean="0">
                <a:solidFill>
                  <a:srgbClr val="004E91"/>
                </a:solidFill>
                <a:latin typeface="Helvetica" panose="020B0604020202020204" pitchFamily="34" charset="0"/>
                <a:ea typeface="微软雅黑" pitchFamily="34" charset="-122"/>
                <a:cs typeface="Helvetica" panose="020B0604020202020204" pitchFamily="34" charset="0"/>
              </a:rPr>
              <a:t>ЛОЯЛЬНОСТЬ</a:t>
            </a:r>
            <a:endParaRPr lang="en-GB" altLang="zh-CN" sz="1600" b="1" dirty="0">
              <a:solidFill>
                <a:srgbClr val="004E91"/>
              </a:solidFill>
              <a:latin typeface="Helvetica" panose="020B0604020202020204" pitchFamily="34" charset="0"/>
              <a:ea typeface="微软雅黑" pitchFamily="34" charset="-122"/>
              <a:cs typeface="Helvetica" panose="020B0604020202020204" pitchFamily="34" charset="0"/>
            </a:endParaRPr>
          </a:p>
        </p:txBody>
      </p:sp>
      <p:sp>
        <p:nvSpPr>
          <p:cNvPr id="8" name="Oval 82"/>
          <p:cNvSpPr/>
          <p:nvPr/>
        </p:nvSpPr>
        <p:spPr>
          <a:xfrm>
            <a:off x="5934987" y="1378845"/>
            <a:ext cx="303834" cy="30396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1016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531" y="1780408"/>
            <a:ext cx="356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sz="1600" b="1" dirty="0" smtClean="0">
                <a:solidFill>
                  <a:srgbClr val="004E91"/>
                </a:solidFill>
                <a:latin typeface="Helvetica" panose="020B0604020202020204" pitchFamily="34" charset="0"/>
                <a:ea typeface="微软雅黑" pitchFamily="34" charset="-122"/>
                <a:cs typeface="Helvetica" panose="020B0604020202020204" pitchFamily="34" charset="0"/>
              </a:rPr>
              <a:t>УМЕНИЕ РАБОТАТЬ В КОМАНДЕ</a:t>
            </a:r>
            <a:endParaRPr lang="ru-RU" altLang="zh-CN" sz="1600" b="1" dirty="0">
              <a:solidFill>
                <a:srgbClr val="004E91"/>
              </a:solidFill>
              <a:latin typeface="Helvetica" panose="020B0604020202020204" pitchFamily="34" charset="0"/>
              <a:ea typeface="微软雅黑" pitchFamily="34" charset="-122"/>
              <a:cs typeface="Helvetica" panose="020B0604020202020204" pitchFamily="34" charset="0"/>
            </a:endParaRPr>
          </a:p>
        </p:txBody>
      </p:sp>
      <p:sp>
        <p:nvSpPr>
          <p:cNvPr id="12" name="Oval 86"/>
          <p:cNvSpPr/>
          <p:nvPr/>
        </p:nvSpPr>
        <p:spPr>
          <a:xfrm>
            <a:off x="4038475" y="2152871"/>
            <a:ext cx="303834" cy="30396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1016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3441" y="1605267"/>
            <a:ext cx="2349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sz="1600" b="1" dirty="0" smtClean="0">
                <a:solidFill>
                  <a:srgbClr val="004E91"/>
                </a:solidFill>
                <a:latin typeface="Helvetica" panose="020B0604020202020204" pitchFamily="34" charset="0"/>
                <a:ea typeface="微软雅黑" pitchFamily="34" charset="-122"/>
                <a:cs typeface="Helvetica" panose="020B0604020202020204" pitchFamily="34" charset="0"/>
              </a:rPr>
              <a:t>ОТВЕТСТВЕННОСТЬ</a:t>
            </a:r>
            <a:endParaRPr lang="en-GB" altLang="zh-CN" sz="1600" b="1" dirty="0">
              <a:solidFill>
                <a:srgbClr val="004E91"/>
              </a:solidFill>
              <a:latin typeface="Helvetica" panose="020B0604020202020204" pitchFamily="34" charset="0"/>
              <a:ea typeface="微软雅黑" pitchFamily="34" charset="-122"/>
              <a:cs typeface="Helvetica" panose="020B0604020202020204" pitchFamily="34" charset="0"/>
            </a:endParaRPr>
          </a:p>
        </p:txBody>
      </p:sp>
      <p:sp>
        <p:nvSpPr>
          <p:cNvPr id="16" name="Oval 90"/>
          <p:cNvSpPr/>
          <p:nvPr/>
        </p:nvSpPr>
        <p:spPr>
          <a:xfrm>
            <a:off x="7876510" y="2201725"/>
            <a:ext cx="303834" cy="30396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1016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47956" y="919065"/>
            <a:ext cx="1677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sz="1600" b="1" dirty="0" smtClean="0">
                <a:solidFill>
                  <a:srgbClr val="004E91"/>
                </a:solidFill>
                <a:latin typeface="Helvetica" panose="020B0604020202020204" pitchFamily="34" charset="0"/>
                <a:ea typeface="微软雅黑" pitchFamily="34" charset="-122"/>
                <a:cs typeface="Helvetica" panose="020B0604020202020204" pitchFamily="34" charset="0"/>
              </a:rPr>
              <a:t>ТРУДОЛЮБИЕ</a:t>
            </a:r>
            <a:endParaRPr lang="en-GB" altLang="zh-CN" sz="1600" b="1" dirty="0">
              <a:solidFill>
                <a:srgbClr val="004E91"/>
              </a:solidFill>
              <a:latin typeface="Helvetica" panose="020B0604020202020204" pitchFamily="34" charset="0"/>
              <a:ea typeface="微软雅黑" pitchFamily="34" charset="-122"/>
              <a:cs typeface="Helvetica" panose="020B0604020202020204" pitchFamily="34" charset="0"/>
            </a:endParaRPr>
          </a:p>
        </p:txBody>
      </p:sp>
      <p:sp>
        <p:nvSpPr>
          <p:cNvPr id="20" name="Oval 94"/>
          <p:cNvSpPr/>
          <p:nvPr/>
        </p:nvSpPr>
        <p:spPr>
          <a:xfrm>
            <a:off x="8488782" y="3950054"/>
            <a:ext cx="303834" cy="3039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1016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40036" y="4027477"/>
            <a:ext cx="2742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600" b="1" dirty="0" smtClean="0">
                <a:solidFill>
                  <a:srgbClr val="004E91"/>
                </a:solidFill>
                <a:latin typeface="Helvetica" panose="020B0604020202020204" pitchFamily="34" charset="0"/>
                <a:ea typeface="微软雅黑" pitchFamily="34" charset="-122"/>
                <a:cs typeface="Helvetica" panose="020B0604020202020204" pitchFamily="34" charset="0"/>
              </a:rPr>
              <a:t>СТРЕМЛЕНИЕ К ЛИЧНОСТНОМУ РОСТУ, РАЗВИТИЮ ПРОФЕССИОНАЛЬНЫХ КАЧЕСТВ</a:t>
            </a:r>
            <a:endParaRPr lang="ru-RU" altLang="zh-CN" sz="1600" b="1" dirty="0">
              <a:solidFill>
                <a:srgbClr val="004E91"/>
              </a:solidFill>
              <a:latin typeface="Helvetica" panose="020B0604020202020204" pitchFamily="34" charset="0"/>
              <a:ea typeface="微软雅黑" pitchFamily="34" charset="-122"/>
              <a:cs typeface="Helvetica" panose="020B0604020202020204" pitchFamily="34" charset="0"/>
            </a:endParaRPr>
          </a:p>
        </p:txBody>
      </p:sp>
      <p:grpSp>
        <p:nvGrpSpPr>
          <p:cNvPr id="24" name="Group 3"/>
          <p:cNvGrpSpPr/>
          <p:nvPr/>
        </p:nvGrpSpPr>
        <p:grpSpPr>
          <a:xfrm>
            <a:off x="3829808" y="1921096"/>
            <a:ext cx="4557984" cy="4744880"/>
            <a:chOff x="6531732" y="1844629"/>
            <a:chExt cx="4807875" cy="5002933"/>
          </a:xfrm>
          <a:effectLst>
            <a:outerShdw blurRad="50800" dist="1016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25" name="Group 98"/>
            <p:cNvGrpSpPr/>
            <p:nvPr/>
          </p:nvGrpSpPr>
          <p:grpSpPr>
            <a:xfrm>
              <a:off x="8211059" y="3333470"/>
              <a:ext cx="1495699" cy="3514092"/>
              <a:chOff x="8211059" y="3333470"/>
              <a:chExt cx="1495699" cy="3514092"/>
            </a:xfrm>
          </p:grpSpPr>
          <p:sp>
            <p:nvSpPr>
              <p:cNvPr id="61" name="Oval 5"/>
              <p:cNvSpPr>
                <a:spLocks noChangeArrowheads="1"/>
              </p:cNvSpPr>
              <p:nvPr/>
            </p:nvSpPr>
            <p:spPr bwMode="auto">
              <a:xfrm>
                <a:off x="8311636" y="3445476"/>
                <a:ext cx="1247305" cy="12480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"/>
              <p:cNvSpPr>
                <a:spLocks noEditPoints="1"/>
              </p:cNvSpPr>
              <p:nvPr/>
            </p:nvSpPr>
            <p:spPr bwMode="auto">
              <a:xfrm>
                <a:off x="8211059" y="3333470"/>
                <a:ext cx="1449220" cy="1621420"/>
              </a:xfrm>
              <a:custGeom>
                <a:avLst/>
                <a:gdLst>
                  <a:gd name="T0" fmla="*/ 804 w 804"/>
                  <a:gd name="T1" fmla="*/ 402 h 900"/>
                  <a:gd name="T2" fmla="*/ 402 w 804"/>
                  <a:gd name="T3" fmla="*/ 0 h 900"/>
                  <a:gd name="T4" fmla="*/ 0 w 804"/>
                  <a:gd name="T5" fmla="*/ 402 h 900"/>
                  <a:gd name="T6" fmla="*/ 333 w 804"/>
                  <a:gd name="T7" fmla="*/ 798 h 900"/>
                  <a:gd name="T8" fmla="*/ 333 w 804"/>
                  <a:gd name="T9" fmla="*/ 900 h 900"/>
                  <a:gd name="T10" fmla="*/ 471 w 804"/>
                  <a:gd name="T11" fmla="*/ 900 h 900"/>
                  <a:gd name="T12" fmla="*/ 471 w 804"/>
                  <a:gd name="T13" fmla="*/ 798 h 900"/>
                  <a:gd name="T14" fmla="*/ 804 w 804"/>
                  <a:gd name="T15" fmla="*/ 402 h 900"/>
                  <a:gd name="T16" fmla="*/ 402 w 804"/>
                  <a:gd name="T17" fmla="*/ 704 h 900"/>
                  <a:gd name="T18" fmla="*/ 100 w 804"/>
                  <a:gd name="T19" fmla="*/ 402 h 900"/>
                  <a:gd name="T20" fmla="*/ 402 w 804"/>
                  <a:gd name="T21" fmla="*/ 100 h 900"/>
                  <a:gd name="T22" fmla="*/ 704 w 804"/>
                  <a:gd name="T23" fmla="*/ 402 h 900"/>
                  <a:gd name="T24" fmla="*/ 402 w 804"/>
                  <a:gd name="T25" fmla="*/ 704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4" h="900">
                    <a:moveTo>
                      <a:pt x="804" y="402"/>
                    </a:moveTo>
                    <a:cubicBezTo>
                      <a:pt x="804" y="180"/>
                      <a:pt x="624" y="0"/>
                      <a:pt x="402" y="0"/>
                    </a:cubicBezTo>
                    <a:cubicBezTo>
                      <a:pt x="180" y="0"/>
                      <a:pt x="0" y="180"/>
                      <a:pt x="0" y="402"/>
                    </a:cubicBezTo>
                    <a:cubicBezTo>
                      <a:pt x="0" y="600"/>
                      <a:pt x="144" y="765"/>
                      <a:pt x="333" y="798"/>
                    </a:cubicBezTo>
                    <a:cubicBezTo>
                      <a:pt x="333" y="900"/>
                      <a:pt x="333" y="900"/>
                      <a:pt x="333" y="900"/>
                    </a:cubicBezTo>
                    <a:cubicBezTo>
                      <a:pt x="471" y="900"/>
                      <a:pt x="471" y="900"/>
                      <a:pt x="471" y="900"/>
                    </a:cubicBezTo>
                    <a:cubicBezTo>
                      <a:pt x="471" y="798"/>
                      <a:pt x="471" y="798"/>
                      <a:pt x="471" y="798"/>
                    </a:cubicBezTo>
                    <a:cubicBezTo>
                      <a:pt x="660" y="765"/>
                      <a:pt x="804" y="600"/>
                      <a:pt x="804" y="402"/>
                    </a:cubicBezTo>
                    <a:close/>
                    <a:moveTo>
                      <a:pt x="402" y="704"/>
                    </a:moveTo>
                    <a:cubicBezTo>
                      <a:pt x="235" y="704"/>
                      <a:pt x="100" y="569"/>
                      <a:pt x="100" y="402"/>
                    </a:cubicBezTo>
                    <a:cubicBezTo>
                      <a:pt x="100" y="235"/>
                      <a:pt x="235" y="100"/>
                      <a:pt x="402" y="100"/>
                    </a:cubicBezTo>
                    <a:cubicBezTo>
                      <a:pt x="569" y="100"/>
                      <a:pt x="704" y="235"/>
                      <a:pt x="704" y="402"/>
                    </a:cubicBezTo>
                    <a:cubicBezTo>
                      <a:pt x="704" y="569"/>
                      <a:pt x="569" y="704"/>
                      <a:pt x="402" y="70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Rectangle 10"/>
              <p:cNvSpPr>
                <a:spLocks noChangeArrowheads="1"/>
              </p:cNvSpPr>
              <p:nvPr/>
            </p:nvSpPr>
            <p:spPr bwMode="auto">
              <a:xfrm>
                <a:off x="8780233" y="5629212"/>
                <a:ext cx="668988" cy="998148"/>
              </a:xfrm>
              <a:prstGeom prst="rect">
                <a:avLst/>
              </a:prstGeom>
              <a:solidFill>
                <a:srgbClr val="F1AC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8780233" y="5629212"/>
                <a:ext cx="668988" cy="998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Rectangle 12"/>
              <p:cNvSpPr>
                <a:spLocks noChangeArrowheads="1"/>
              </p:cNvSpPr>
              <p:nvPr/>
            </p:nvSpPr>
            <p:spPr bwMode="auto">
              <a:xfrm>
                <a:off x="8470883" y="6174765"/>
                <a:ext cx="970718" cy="672797"/>
              </a:xfrm>
              <a:prstGeom prst="rect">
                <a:avLst/>
              </a:prstGeom>
              <a:solidFill>
                <a:srgbClr val="FDCF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Rectangle 13"/>
              <p:cNvSpPr>
                <a:spLocks noChangeArrowheads="1"/>
              </p:cNvSpPr>
              <p:nvPr/>
            </p:nvSpPr>
            <p:spPr bwMode="auto">
              <a:xfrm>
                <a:off x="8470883" y="6174765"/>
                <a:ext cx="970718" cy="672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14"/>
              <p:cNvSpPr>
                <a:spLocks/>
              </p:cNvSpPr>
              <p:nvPr/>
            </p:nvSpPr>
            <p:spPr bwMode="auto">
              <a:xfrm>
                <a:off x="8221727" y="5102707"/>
                <a:ext cx="1227494" cy="1168062"/>
              </a:xfrm>
              <a:custGeom>
                <a:avLst/>
                <a:gdLst>
                  <a:gd name="T0" fmla="*/ 0 w 681"/>
                  <a:gd name="T1" fmla="*/ 110 h 648"/>
                  <a:gd name="T2" fmla="*/ 109 w 681"/>
                  <a:gd name="T3" fmla="*/ 0 h 648"/>
                  <a:gd name="T4" fmla="*/ 571 w 681"/>
                  <a:gd name="T5" fmla="*/ 0 h 648"/>
                  <a:gd name="T6" fmla="*/ 681 w 681"/>
                  <a:gd name="T7" fmla="*/ 110 h 648"/>
                  <a:gd name="T8" fmla="*/ 681 w 681"/>
                  <a:gd name="T9" fmla="*/ 538 h 648"/>
                  <a:gd name="T10" fmla="*/ 571 w 681"/>
                  <a:gd name="T11" fmla="*/ 648 h 648"/>
                  <a:gd name="T12" fmla="*/ 109 w 681"/>
                  <a:gd name="T13" fmla="*/ 648 h 648"/>
                  <a:gd name="T14" fmla="*/ 0 w 681"/>
                  <a:gd name="T15" fmla="*/ 538 h 648"/>
                  <a:gd name="T16" fmla="*/ 0 w 681"/>
                  <a:gd name="T17" fmla="*/ 11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1" h="648">
                    <a:moveTo>
                      <a:pt x="0" y="110"/>
                    </a:moveTo>
                    <a:cubicBezTo>
                      <a:pt x="0" y="49"/>
                      <a:pt x="49" y="0"/>
                      <a:pt x="109" y="0"/>
                    </a:cubicBezTo>
                    <a:cubicBezTo>
                      <a:pt x="571" y="0"/>
                      <a:pt x="571" y="0"/>
                      <a:pt x="571" y="0"/>
                    </a:cubicBezTo>
                    <a:cubicBezTo>
                      <a:pt x="632" y="0"/>
                      <a:pt x="681" y="49"/>
                      <a:pt x="681" y="110"/>
                    </a:cubicBezTo>
                    <a:cubicBezTo>
                      <a:pt x="681" y="538"/>
                      <a:pt x="681" y="538"/>
                      <a:pt x="681" y="538"/>
                    </a:cubicBezTo>
                    <a:cubicBezTo>
                      <a:pt x="681" y="598"/>
                      <a:pt x="632" y="648"/>
                      <a:pt x="571" y="648"/>
                    </a:cubicBezTo>
                    <a:cubicBezTo>
                      <a:pt x="109" y="648"/>
                      <a:pt x="109" y="648"/>
                      <a:pt x="109" y="648"/>
                    </a:cubicBezTo>
                    <a:cubicBezTo>
                      <a:pt x="49" y="648"/>
                      <a:pt x="0" y="598"/>
                      <a:pt x="0" y="538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FDCF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Rectangle 15"/>
              <p:cNvSpPr>
                <a:spLocks noChangeArrowheads="1"/>
              </p:cNvSpPr>
              <p:nvPr/>
            </p:nvSpPr>
            <p:spPr bwMode="auto">
              <a:xfrm>
                <a:off x="8762708" y="4954890"/>
                <a:ext cx="371067" cy="105300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Rectangle 16"/>
              <p:cNvSpPr>
                <a:spLocks noChangeArrowheads="1"/>
              </p:cNvSpPr>
              <p:nvPr/>
            </p:nvSpPr>
            <p:spPr bwMode="auto">
              <a:xfrm>
                <a:off x="8762708" y="4954890"/>
                <a:ext cx="371067" cy="1053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7"/>
              <p:cNvSpPr>
                <a:spLocks/>
              </p:cNvSpPr>
              <p:nvPr/>
            </p:nvSpPr>
            <p:spPr bwMode="auto">
              <a:xfrm>
                <a:off x="8854142" y="4858123"/>
                <a:ext cx="793185" cy="491454"/>
              </a:xfrm>
              <a:custGeom>
                <a:avLst/>
                <a:gdLst>
                  <a:gd name="T0" fmla="*/ 425 w 440"/>
                  <a:gd name="T1" fmla="*/ 67 h 273"/>
                  <a:gd name="T2" fmla="*/ 372 w 440"/>
                  <a:gd name="T3" fmla="*/ 174 h 273"/>
                  <a:gd name="T4" fmla="*/ 121 w 440"/>
                  <a:gd name="T5" fmla="*/ 258 h 273"/>
                  <a:gd name="T6" fmla="*/ 15 w 440"/>
                  <a:gd name="T7" fmla="*/ 205 h 273"/>
                  <a:gd name="T8" fmla="*/ 68 w 440"/>
                  <a:gd name="T9" fmla="*/ 98 h 273"/>
                  <a:gd name="T10" fmla="*/ 319 w 440"/>
                  <a:gd name="T11" fmla="*/ 14 h 273"/>
                  <a:gd name="T12" fmla="*/ 425 w 440"/>
                  <a:gd name="T13" fmla="*/ 6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273">
                    <a:moveTo>
                      <a:pt x="425" y="67"/>
                    </a:moveTo>
                    <a:cubicBezTo>
                      <a:pt x="440" y="112"/>
                      <a:pt x="416" y="159"/>
                      <a:pt x="372" y="174"/>
                    </a:cubicBezTo>
                    <a:cubicBezTo>
                      <a:pt x="121" y="258"/>
                      <a:pt x="121" y="258"/>
                      <a:pt x="121" y="258"/>
                    </a:cubicBezTo>
                    <a:cubicBezTo>
                      <a:pt x="77" y="273"/>
                      <a:pt x="29" y="249"/>
                      <a:pt x="15" y="205"/>
                    </a:cubicBezTo>
                    <a:cubicBezTo>
                      <a:pt x="0" y="161"/>
                      <a:pt x="24" y="113"/>
                      <a:pt x="68" y="98"/>
                    </a:cubicBezTo>
                    <a:cubicBezTo>
                      <a:pt x="319" y="14"/>
                      <a:pt x="319" y="14"/>
                      <a:pt x="319" y="14"/>
                    </a:cubicBezTo>
                    <a:cubicBezTo>
                      <a:pt x="363" y="0"/>
                      <a:pt x="410" y="23"/>
                      <a:pt x="425" y="67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8"/>
              <p:cNvSpPr>
                <a:spLocks/>
              </p:cNvSpPr>
              <p:nvPr/>
            </p:nvSpPr>
            <p:spPr bwMode="auto">
              <a:xfrm>
                <a:off x="9344834" y="5670357"/>
                <a:ext cx="361924" cy="641558"/>
              </a:xfrm>
              <a:custGeom>
                <a:avLst/>
                <a:gdLst>
                  <a:gd name="T0" fmla="*/ 57 w 201"/>
                  <a:gd name="T1" fmla="*/ 356 h 356"/>
                  <a:gd name="T2" fmla="*/ 163 w 201"/>
                  <a:gd name="T3" fmla="*/ 119 h 356"/>
                  <a:gd name="T4" fmla="*/ 0 w 201"/>
                  <a:gd name="T5" fmla="*/ 164 h 356"/>
                  <a:gd name="T6" fmla="*/ 57 w 201"/>
                  <a:gd name="T7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356">
                    <a:moveTo>
                      <a:pt x="57" y="356"/>
                    </a:moveTo>
                    <a:cubicBezTo>
                      <a:pt x="57" y="356"/>
                      <a:pt x="201" y="219"/>
                      <a:pt x="163" y="119"/>
                    </a:cubicBezTo>
                    <a:cubicBezTo>
                      <a:pt x="118" y="0"/>
                      <a:pt x="0" y="164"/>
                      <a:pt x="0" y="164"/>
                    </a:cubicBezTo>
                    <a:cubicBezTo>
                      <a:pt x="57" y="356"/>
                      <a:pt x="57" y="356"/>
                      <a:pt x="57" y="356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9"/>
              <p:cNvSpPr>
                <a:spLocks/>
              </p:cNvSpPr>
              <p:nvPr/>
            </p:nvSpPr>
            <p:spPr bwMode="auto">
              <a:xfrm>
                <a:off x="8839665" y="5102707"/>
                <a:ext cx="52574" cy="0"/>
              </a:xfrm>
              <a:custGeom>
                <a:avLst/>
                <a:gdLst>
                  <a:gd name="T0" fmla="*/ 29 w 29"/>
                  <a:gd name="T1" fmla="*/ 0 w 29"/>
                  <a:gd name="T2" fmla="*/ 0 w 29"/>
                  <a:gd name="T3" fmla="*/ 29 w 29"/>
                  <a:gd name="T4" fmla="*/ 29 w 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9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139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Rectangle 20"/>
              <p:cNvSpPr>
                <a:spLocks noChangeArrowheads="1"/>
              </p:cNvSpPr>
              <p:nvPr/>
            </p:nvSpPr>
            <p:spPr bwMode="auto">
              <a:xfrm>
                <a:off x="9441601" y="6627360"/>
                <a:ext cx="7619" cy="220202"/>
              </a:xfrm>
              <a:prstGeom prst="rect">
                <a:avLst/>
              </a:prstGeom>
              <a:solidFill>
                <a:srgbClr val="FBE6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Rectangle 21"/>
              <p:cNvSpPr>
                <a:spLocks noChangeArrowheads="1"/>
              </p:cNvSpPr>
              <p:nvPr/>
            </p:nvSpPr>
            <p:spPr bwMode="auto">
              <a:xfrm>
                <a:off x="9441601" y="6627360"/>
                <a:ext cx="7619" cy="220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22"/>
              <p:cNvSpPr>
                <a:spLocks/>
              </p:cNvSpPr>
              <p:nvPr/>
            </p:nvSpPr>
            <p:spPr bwMode="auto">
              <a:xfrm>
                <a:off x="9441601" y="6290580"/>
                <a:ext cx="7619" cy="336780"/>
              </a:xfrm>
              <a:custGeom>
                <a:avLst/>
                <a:gdLst>
                  <a:gd name="T0" fmla="*/ 0 w 4"/>
                  <a:gd name="T1" fmla="*/ 0 h 187"/>
                  <a:gd name="T2" fmla="*/ 0 w 4"/>
                  <a:gd name="T3" fmla="*/ 187 h 187"/>
                  <a:gd name="T4" fmla="*/ 4 w 4"/>
                  <a:gd name="T5" fmla="*/ 187 h 187"/>
                  <a:gd name="T6" fmla="*/ 4 w 4"/>
                  <a:gd name="T7" fmla="*/ 12 h 187"/>
                  <a:gd name="T8" fmla="*/ 3 w 4"/>
                  <a:gd name="T9" fmla="*/ 12 h 187"/>
                  <a:gd name="T10" fmla="*/ 0 w 4"/>
                  <a:gd name="T11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87">
                    <a:moveTo>
                      <a:pt x="0" y="0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4" y="187"/>
                      <a:pt x="4" y="187"/>
                      <a:pt x="4" y="187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D9B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23"/>
              <p:cNvSpPr>
                <a:spLocks/>
              </p:cNvSpPr>
              <p:nvPr/>
            </p:nvSpPr>
            <p:spPr bwMode="auto">
              <a:xfrm>
                <a:off x="8955480" y="6189242"/>
                <a:ext cx="486121" cy="658320"/>
              </a:xfrm>
              <a:custGeom>
                <a:avLst/>
                <a:gdLst>
                  <a:gd name="T0" fmla="*/ 253 w 270"/>
                  <a:gd name="T1" fmla="*/ 0 h 365"/>
                  <a:gd name="T2" fmla="*/ 164 w 270"/>
                  <a:gd name="T3" fmla="*/ 45 h 365"/>
                  <a:gd name="T4" fmla="*/ 0 w 270"/>
                  <a:gd name="T5" fmla="*/ 45 h 365"/>
                  <a:gd name="T6" fmla="*/ 0 w 270"/>
                  <a:gd name="T7" fmla="*/ 365 h 365"/>
                  <a:gd name="T8" fmla="*/ 270 w 270"/>
                  <a:gd name="T9" fmla="*/ 365 h 365"/>
                  <a:gd name="T10" fmla="*/ 270 w 270"/>
                  <a:gd name="T11" fmla="*/ 243 h 365"/>
                  <a:gd name="T12" fmla="*/ 270 w 270"/>
                  <a:gd name="T13" fmla="*/ 56 h 365"/>
                  <a:gd name="T14" fmla="*/ 253 w 270"/>
                  <a:gd name="T15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0" h="365">
                    <a:moveTo>
                      <a:pt x="253" y="0"/>
                    </a:moveTo>
                    <a:cubicBezTo>
                      <a:pt x="233" y="27"/>
                      <a:pt x="201" y="45"/>
                      <a:pt x="164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65"/>
                      <a:pt x="0" y="365"/>
                      <a:pt x="0" y="365"/>
                    </a:cubicBezTo>
                    <a:cubicBezTo>
                      <a:pt x="270" y="365"/>
                      <a:pt x="270" y="365"/>
                      <a:pt x="270" y="365"/>
                    </a:cubicBezTo>
                    <a:cubicBezTo>
                      <a:pt x="270" y="243"/>
                      <a:pt x="270" y="243"/>
                      <a:pt x="270" y="243"/>
                    </a:cubicBezTo>
                    <a:cubicBezTo>
                      <a:pt x="270" y="56"/>
                      <a:pt x="270" y="56"/>
                      <a:pt x="270" y="56"/>
                    </a:cubicBezTo>
                    <a:cubicBezTo>
                      <a:pt x="253" y="0"/>
                      <a:pt x="253" y="0"/>
                      <a:pt x="253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24"/>
              <p:cNvSpPr>
                <a:spLocks/>
              </p:cNvSpPr>
              <p:nvPr/>
            </p:nvSpPr>
            <p:spPr bwMode="auto">
              <a:xfrm>
                <a:off x="8955480" y="6126762"/>
                <a:ext cx="455644" cy="144008"/>
              </a:xfrm>
              <a:custGeom>
                <a:avLst/>
                <a:gdLst>
                  <a:gd name="T0" fmla="*/ 243 w 253"/>
                  <a:gd name="T1" fmla="*/ 0 h 80"/>
                  <a:gd name="T2" fmla="*/ 75 w 253"/>
                  <a:gd name="T3" fmla="*/ 57 h 80"/>
                  <a:gd name="T4" fmla="*/ 48 w 253"/>
                  <a:gd name="T5" fmla="*/ 61 h 80"/>
                  <a:gd name="T6" fmla="*/ 0 w 253"/>
                  <a:gd name="T7" fmla="*/ 46 h 80"/>
                  <a:gd name="T8" fmla="*/ 0 w 253"/>
                  <a:gd name="T9" fmla="*/ 80 h 80"/>
                  <a:gd name="T10" fmla="*/ 164 w 253"/>
                  <a:gd name="T11" fmla="*/ 80 h 80"/>
                  <a:gd name="T12" fmla="*/ 253 w 253"/>
                  <a:gd name="T13" fmla="*/ 35 h 80"/>
                  <a:gd name="T14" fmla="*/ 243 w 253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3" h="80">
                    <a:moveTo>
                      <a:pt x="243" y="0"/>
                    </a:moveTo>
                    <a:cubicBezTo>
                      <a:pt x="75" y="57"/>
                      <a:pt x="75" y="57"/>
                      <a:pt x="75" y="57"/>
                    </a:cubicBezTo>
                    <a:cubicBezTo>
                      <a:pt x="66" y="59"/>
                      <a:pt x="57" y="61"/>
                      <a:pt x="48" y="61"/>
                    </a:cubicBezTo>
                    <a:cubicBezTo>
                      <a:pt x="31" y="61"/>
                      <a:pt x="14" y="55"/>
                      <a:pt x="0" y="4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64" y="80"/>
                      <a:pt x="164" y="80"/>
                      <a:pt x="164" y="80"/>
                    </a:cubicBezTo>
                    <a:cubicBezTo>
                      <a:pt x="201" y="80"/>
                      <a:pt x="233" y="62"/>
                      <a:pt x="253" y="35"/>
                    </a:cubicBezTo>
                    <a:cubicBezTo>
                      <a:pt x="243" y="0"/>
                      <a:pt x="243" y="0"/>
                      <a:pt x="243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25"/>
              <p:cNvSpPr>
                <a:spLocks noEditPoints="1"/>
              </p:cNvSpPr>
              <p:nvPr/>
            </p:nvSpPr>
            <p:spPr bwMode="auto">
              <a:xfrm>
                <a:off x="8955480" y="5313766"/>
                <a:ext cx="55622" cy="645368"/>
              </a:xfrm>
              <a:custGeom>
                <a:avLst/>
                <a:gdLst>
                  <a:gd name="T0" fmla="*/ 0 w 31"/>
                  <a:gd name="T1" fmla="*/ 336 h 358"/>
                  <a:gd name="T2" fmla="*/ 0 w 31"/>
                  <a:gd name="T3" fmla="*/ 358 h 358"/>
                  <a:gd name="T4" fmla="*/ 22 w 31"/>
                  <a:gd name="T5" fmla="*/ 348 h 358"/>
                  <a:gd name="T6" fmla="*/ 31 w 31"/>
                  <a:gd name="T7" fmla="*/ 345 h 358"/>
                  <a:gd name="T8" fmla="*/ 0 w 31"/>
                  <a:gd name="T9" fmla="*/ 336 h 358"/>
                  <a:gd name="T10" fmla="*/ 0 w 31"/>
                  <a:gd name="T11" fmla="*/ 169 h 358"/>
                  <a:gd name="T12" fmla="*/ 0 w 31"/>
                  <a:gd name="T13" fmla="*/ 186 h 358"/>
                  <a:gd name="T14" fmla="*/ 12 w 31"/>
                  <a:gd name="T15" fmla="*/ 181 h 358"/>
                  <a:gd name="T16" fmla="*/ 25 w 31"/>
                  <a:gd name="T17" fmla="*/ 177 h 358"/>
                  <a:gd name="T18" fmla="*/ 0 w 31"/>
                  <a:gd name="T19" fmla="*/ 169 h 358"/>
                  <a:gd name="T20" fmla="*/ 0 w 31"/>
                  <a:gd name="T21" fmla="*/ 0 h 358"/>
                  <a:gd name="T22" fmla="*/ 0 w 31"/>
                  <a:gd name="T23" fmla="*/ 18 h 358"/>
                  <a:gd name="T24" fmla="*/ 12 w 31"/>
                  <a:gd name="T25" fmla="*/ 14 h 358"/>
                  <a:gd name="T26" fmla="*/ 27 w 31"/>
                  <a:gd name="T27" fmla="*/ 9 h 358"/>
                  <a:gd name="T28" fmla="*/ 0 w 31"/>
                  <a:gd name="T2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358">
                    <a:moveTo>
                      <a:pt x="0" y="336"/>
                    </a:moveTo>
                    <a:cubicBezTo>
                      <a:pt x="0" y="358"/>
                      <a:pt x="0" y="358"/>
                      <a:pt x="0" y="358"/>
                    </a:cubicBezTo>
                    <a:cubicBezTo>
                      <a:pt x="7" y="354"/>
                      <a:pt x="14" y="350"/>
                      <a:pt x="22" y="348"/>
                    </a:cubicBezTo>
                    <a:cubicBezTo>
                      <a:pt x="31" y="345"/>
                      <a:pt x="31" y="345"/>
                      <a:pt x="31" y="345"/>
                    </a:cubicBezTo>
                    <a:cubicBezTo>
                      <a:pt x="20" y="344"/>
                      <a:pt x="10" y="341"/>
                      <a:pt x="0" y="336"/>
                    </a:cubicBezTo>
                    <a:moveTo>
                      <a:pt x="0" y="169"/>
                    </a:moveTo>
                    <a:cubicBezTo>
                      <a:pt x="0" y="186"/>
                      <a:pt x="0" y="186"/>
                      <a:pt x="0" y="186"/>
                    </a:cubicBezTo>
                    <a:cubicBezTo>
                      <a:pt x="4" y="184"/>
                      <a:pt x="8" y="182"/>
                      <a:pt x="12" y="181"/>
                    </a:cubicBezTo>
                    <a:cubicBezTo>
                      <a:pt x="25" y="177"/>
                      <a:pt x="25" y="177"/>
                      <a:pt x="25" y="177"/>
                    </a:cubicBezTo>
                    <a:cubicBezTo>
                      <a:pt x="16" y="175"/>
                      <a:pt x="8" y="173"/>
                      <a:pt x="0" y="169"/>
                    </a:cubicBezTo>
                    <a:moveTo>
                      <a:pt x="0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4" y="17"/>
                      <a:pt x="8" y="15"/>
                      <a:pt x="12" y="14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18" y="7"/>
                      <a:pt x="9" y="4"/>
                      <a:pt x="0" y="0"/>
                    </a:cubicBezTo>
                  </a:path>
                </a:pathLst>
              </a:custGeom>
              <a:solidFill>
                <a:srgbClr val="139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26"/>
              <p:cNvSpPr>
                <a:spLocks noEditPoints="1"/>
              </p:cNvSpPr>
              <p:nvPr/>
            </p:nvSpPr>
            <p:spPr bwMode="auto">
              <a:xfrm>
                <a:off x="9465221" y="5885225"/>
                <a:ext cx="172962" cy="410689"/>
              </a:xfrm>
              <a:custGeom>
                <a:avLst/>
                <a:gdLst>
                  <a:gd name="T0" fmla="*/ 63 w 96"/>
                  <a:gd name="T1" fmla="*/ 148 h 228"/>
                  <a:gd name="T2" fmla="*/ 0 w 96"/>
                  <a:gd name="T3" fmla="*/ 228 h 228"/>
                  <a:gd name="T4" fmla="*/ 63 w 96"/>
                  <a:gd name="T5" fmla="*/ 148 h 228"/>
                  <a:gd name="T6" fmla="*/ 63 w 96"/>
                  <a:gd name="T7" fmla="*/ 148 h 228"/>
                  <a:gd name="T8" fmla="*/ 63 w 96"/>
                  <a:gd name="T9" fmla="*/ 148 h 228"/>
                  <a:gd name="T10" fmla="*/ 63 w 96"/>
                  <a:gd name="T11" fmla="*/ 148 h 228"/>
                  <a:gd name="T12" fmla="*/ 63 w 96"/>
                  <a:gd name="T13" fmla="*/ 148 h 228"/>
                  <a:gd name="T14" fmla="*/ 63 w 96"/>
                  <a:gd name="T15" fmla="*/ 148 h 228"/>
                  <a:gd name="T16" fmla="*/ 63 w 96"/>
                  <a:gd name="T17" fmla="*/ 148 h 228"/>
                  <a:gd name="T18" fmla="*/ 96 w 96"/>
                  <a:gd name="T19" fmla="*/ 1 h 228"/>
                  <a:gd name="T20" fmla="*/ 96 w 96"/>
                  <a:gd name="T21" fmla="*/ 1 h 228"/>
                  <a:gd name="T22" fmla="*/ 96 w 96"/>
                  <a:gd name="T23" fmla="*/ 1 h 228"/>
                  <a:gd name="T24" fmla="*/ 96 w 96"/>
                  <a:gd name="T25" fmla="*/ 0 h 228"/>
                  <a:gd name="T26" fmla="*/ 96 w 96"/>
                  <a:gd name="T27" fmla="*/ 0 h 228"/>
                  <a:gd name="T28" fmla="*/ 96 w 96"/>
                  <a:gd name="T29" fmla="*/ 0 h 228"/>
                  <a:gd name="T30" fmla="*/ 96 w 96"/>
                  <a:gd name="T31" fmla="*/ 0 h 228"/>
                  <a:gd name="T32" fmla="*/ 96 w 96"/>
                  <a:gd name="T33" fmla="*/ 0 h 228"/>
                  <a:gd name="T34" fmla="*/ 96 w 96"/>
                  <a:gd name="T35" fmla="*/ 0 h 228"/>
                  <a:gd name="T36" fmla="*/ 96 w 96"/>
                  <a:gd name="T37" fmla="*/ 0 h 228"/>
                  <a:gd name="T38" fmla="*/ 96 w 96"/>
                  <a:gd name="T39" fmla="*/ 0 h 228"/>
                  <a:gd name="T40" fmla="*/ 96 w 96"/>
                  <a:gd name="T41" fmla="*/ 0 h 228"/>
                  <a:gd name="T42" fmla="*/ 96 w 96"/>
                  <a:gd name="T43" fmla="*/ 0 h 228"/>
                  <a:gd name="T44" fmla="*/ 96 w 96"/>
                  <a:gd name="T45" fmla="*/ 0 h 228"/>
                  <a:gd name="T46" fmla="*/ 96 w 96"/>
                  <a:gd name="T47" fmla="*/ 0 h 228"/>
                  <a:gd name="T48" fmla="*/ 96 w 96"/>
                  <a:gd name="T4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6" h="228">
                    <a:moveTo>
                      <a:pt x="63" y="148"/>
                    </a:moveTo>
                    <a:cubicBezTo>
                      <a:pt x="40" y="184"/>
                      <a:pt x="13" y="213"/>
                      <a:pt x="0" y="228"/>
                    </a:cubicBezTo>
                    <a:cubicBezTo>
                      <a:pt x="13" y="213"/>
                      <a:pt x="40" y="184"/>
                      <a:pt x="63" y="148"/>
                    </a:cubicBezTo>
                    <a:moveTo>
                      <a:pt x="63" y="148"/>
                    </a:moveTo>
                    <a:cubicBezTo>
                      <a:pt x="63" y="148"/>
                      <a:pt x="63" y="148"/>
                      <a:pt x="63" y="148"/>
                    </a:cubicBezTo>
                    <a:cubicBezTo>
                      <a:pt x="63" y="148"/>
                      <a:pt x="63" y="148"/>
                      <a:pt x="63" y="148"/>
                    </a:cubicBezTo>
                    <a:moveTo>
                      <a:pt x="63" y="148"/>
                    </a:moveTo>
                    <a:cubicBezTo>
                      <a:pt x="63" y="148"/>
                      <a:pt x="63" y="148"/>
                      <a:pt x="63" y="148"/>
                    </a:cubicBezTo>
                    <a:cubicBezTo>
                      <a:pt x="63" y="148"/>
                      <a:pt x="63" y="148"/>
                      <a:pt x="63" y="148"/>
                    </a:cubicBezTo>
                    <a:moveTo>
                      <a:pt x="96" y="1"/>
                    </a:moveTo>
                    <a:cubicBezTo>
                      <a:pt x="96" y="1"/>
                      <a:pt x="96" y="1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solidFill>
                <a:srgbClr val="FBE6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27"/>
              <p:cNvSpPr>
                <a:spLocks noEditPoints="1"/>
              </p:cNvSpPr>
              <p:nvPr/>
            </p:nvSpPr>
            <p:spPr bwMode="auto">
              <a:xfrm>
                <a:off x="9393599" y="5834175"/>
                <a:ext cx="277348" cy="477740"/>
              </a:xfrm>
              <a:custGeom>
                <a:avLst/>
                <a:gdLst>
                  <a:gd name="T0" fmla="*/ 136 w 154"/>
                  <a:gd name="T1" fmla="*/ 28 h 265"/>
                  <a:gd name="T2" fmla="*/ 141 w 154"/>
                  <a:gd name="T3" fmla="*/ 55 h 265"/>
                  <a:gd name="T4" fmla="*/ 83 w 154"/>
                  <a:gd name="T5" fmla="*/ 135 h 265"/>
                  <a:gd name="T6" fmla="*/ 0 w 154"/>
                  <a:gd name="T7" fmla="*/ 162 h 265"/>
                  <a:gd name="T8" fmla="*/ 10 w 154"/>
                  <a:gd name="T9" fmla="*/ 197 h 265"/>
                  <a:gd name="T10" fmla="*/ 27 w 154"/>
                  <a:gd name="T11" fmla="*/ 253 h 265"/>
                  <a:gd name="T12" fmla="*/ 30 w 154"/>
                  <a:gd name="T13" fmla="*/ 265 h 265"/>
                  <a:gd name="T14" fmla="*/ 31 w 154"/>
                  <a:gd name="T15" fmla="*/ 265 h 265"/>
                  <a:gd name="T16" fmla="*/ 31 w 154"/>
                  <a:gd name="T17" fmla="*/ 265 h 265"/>
                  <a:gd name="T18" fmla="*/ 40 w 154"/>
                  <a:gd name="T19" fmla="*/ 256 h 265"/>
                  <a:gd name="T20" fmla="*/ 103 w 154"/>
                  <a:gd name="T21" fmla="*/ 176 h 265"/>
                  <a:gd name="T22" fmla="*/ 103 w 154"/>
                  <a:gd name="T23" fmla="*/ 176 h 265"/>
                  <a:gd name="T24" fmla="*/ 103 w 154"/>
                  <a:gd name="T25" fmla="*/ 176 h 265"/>
                  <a:gd name="T26" fmla="*/ 103 w 154"/>
                  <a:gd name="T27" fmla="*/ 176 h 265"/>
                  <a:gd name="T28" fmla="*/ 103 w 154"/>
                  <a:gd name="T29" fmla="*/ 176 h 265"/>
                  <a:gd name="T30" fmla="*/ 136 w 154"/>
                  <a:gd name="T31" fmla="*/ 29 h 265"/>
                  <a:gd name="T32" fmla="*/ 136 w 154"/>
                  <a:gd name="T33" fmla="*/ 29 h 265"/>
                  <a:gd name="T34" fmla="*/ 136 w 154"/>
                  <a:gd name="T35" fmla="*/ 28 h 265"/>
                  <a:gd name="T36" fmla="*/ 136 w 154"/>
                  <a:gd name="T37" fmla="*/ 28 h 265"/>
                  <a:gd name="T38" fmla="*/ 136 w 154"/>
                  <a:gd name="T39" fmla="*/ 28 h 265"/>
                  <a:gd name="T40" fmla="*/ 136 w 154"/>
                  <a:gd name="T41" fmla="*/ 28 h 265"/>
                  <a:gd name="T42" fmla="*/ 136 w 154"/>
                  <a:gd name="T43" fmla="*/ 28 h 265"/>
                  <a:gd name="T44" fmla="*/ 136 w 154"/>
                  <a:gd name="T45" fmla="*/ 28 h 265"/>
                  <a:gd name="T46" fmla="*/ 136 w 154"/>
                  <a:gd name="T47" fmla="*/ 28 h 265"/>
                  <a:gd name="T48" fmla="*/ 136 w 154"/>
                  <a:gd name="T49" fmla="*/ 28 h 265"/>
                  <a:gd name="T50" fmla="*/ 121 w 154"/>
                  <a:gd name="T51" fmla="*/ 0 h 265"/>
                  <a:gd name="T52" fmla="*/ 124 w 154"/>
                  <a:gd name="T53" fmla="*/ 4 h 265"/>
                  <a:gd name="T54" fmla="*/ 121 w 154"/>
                  <a:gd name="T5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" h="265">
                    <a:moveTo>
                      <a:pt x="136" y="28"/>
                    </a:moveTo>
                    <a:cubicBezTo>
                      <a:pt x="139" y="37"/>
                      <a:pt x="141" y="46"/>
                      <a:pt x="141" y="55"/>
                    </a:cubicBezTo>
                    <a:cubicBezTo>
                      <a:pt x="141" y="90"/>
                      <a:pt x="118" y="123"/>
                      <a:pt x="83" y="135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10" y="197"/>
                      <a:pt x="10" y="197"/>
                      <a:pt x="10" y="197"/>
                    </a:cubicBezTo>
                    <a:cubicBezTo>
                      <a:pt x="27" y="253"/>
                      <a:pt x="27" y="253"/>
                      <a:pt x="27" y="253"/>
                    </a:cubicBezTo>
                    <a:cubicBezTo>
                      <a:pt x="30" y="265"/>
                      <a:pt x="30" y="265"/>
                      <a:pt x="30" y="265"/>
                    </a:cubicBezTo>
                    <a:cubicBezTo>
                      <a:pt x="30" y="265"/>
                      <a:pt x="31" y="265"/>
                      <a:pt x="31" y="265"/>
                    </a:cubicBezTo>
                    <a:cubicBezTo>
                      <a:pt x="31" y="265"/>
                      <a:pt x="31" y="265"/>
                      <a:pt x="31" y="265"/>
                    </a:cubicBezTo>
                    <a:cubicBezTo>
                      <a:pt x="32" y="264"/>
                      <a:pt x="35" y="260"/>
                      <a:pt x="40" y="256"/>
                    </a:cubicBezTo>
                    <a:cubicBezTo>
                      <a:pt x="53" y="241"/>
                      <a:pt x="80" y="212"/>
                      <a:pt x="103" y="176"/>
                    </a:cubicBezTo>
                    <a:cubicBezTo>
                      <a:pt x="103" y="176"/>
                      <a:pt x="103" y="176"/>
                      <a:pt x="103" y="176"/>
                    </a:cubicBezTo>
                    <a:cubicBezTo>
                      <a:pt x="103" y="176"/>
                      <a:pt x="103" y="176"/>
                      <a:pt x="103" y="176"/>
                    </a:cubicBezTo>
                    <a:cubicBezTo>
                      <a:pt x="103" y="176"/>
                      <a:pt x="103" y="176"/>
                      <a:pt x="103" y="176"/>
                    </a:cubicBezTo>
                    <a:cubicBezTo>
                      <a:pt x="103" y="176"/>
                      <a:pt x="103" y="176"/>
                      <a:pt x="103" y="176"/>
                    </a:cubicBezTo>
                    <a:cubicBezTo>
                      <a:pt x="131" y="130"/>
                      <a:pt x="154" y="75"/>
                      <a:pt x="136" y="29"/>
                    </a:cubicBezTo>
                    <a:cubicBezTo>
                      <a:pt x="136" y="29"/>
                      <a:pt x="136" y="29"/>
                      <a:pt x="136" y="29"/>
                    </a:cubicBezTo>
                    <a:cubicBezTo>
                      <a:pt x="136" y="29"/>
                      <a:pt x="136" y="29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moveTo>
                      <a:pt x="121" y="0"/>
                    </a:moveTo>
                    <a:cubicBezTo>
                      <a:pt x="122" y="2"/>
                      <a:pt x="123" y="3"/>
                      <a:pt x="124" y="4"/>
                    </a:cubicBezTo>
                    <a:cubicBezTo>
                      <a:pt x="123" y="3"/>
                      <a:pt x="122" y="2"/>
                      <a:pt x="121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28"/>
              <p:cNvSpPr>
                <a:spLocks/>
              </p:cNvSpPr>
              <p:nvPr/>
            </p:nvSpPr>
            <p:spPr bwMode="auto">
              <a:xfrm>
                <a:off x="8854142" y="4858123"/>
                <a:ext cx="793185" cy="491454"/>
              </a:xfrm>
              <a:custGeom>
                <a:avLst/>
                <a:gdLst>
                  <a:gd name="T0" fmla="*/ 425 w 440"/>
                  <a:gd name="T1" fmla="*/ 67 h 273"/>
                  <a:gd name="T2" fmla="*/ 372 w 440"/>
                  <a:gd name="T3" fmla="*/ 174 h 273"/>
                  <a:gd name="T4" fmla="*/ 121 w 440"/>
                  <a:gd name="T5" fmla="*/ 258 h 273"/>
                  <a:gd name="T6" fmla="*/ 15 w 440"/>
                  <a:gd name="T7" fmla="*/ 205 h 273"/>
                  <a:gd name="T8" fmla="*/ 68 w 440"/>
                  <a:gd name="T9" fmla="*/ 98 h 273"/>
                  <a:gd name="T10" fmla="*/ 319 w 440"/>
                  <a:gd name="T11" fmla="*/ 14 h 273"/>
                  <a:gd name="T12" fmla="*/ 425 w 440"/>
                  <a:gd name="T13" fmla="*/ 6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273">
                    <a:moveTo>
                      <a:pt x="425" y="67"/>
                    </a:moveTo>
                    <a:cubicBezTo>
                      <a:pt x="440" y="112"/>
                      <a:pt x="416" y="159"/>
                      <a:pt x="372" y="174"/>
                    </a:cubicBezTo>
                    <a:cubicBezTo>
                      <a:pt x="121" y="258"/>
                      <a:pt x="121" y="258"/>
                      <a:pt x="121" y="258"/>
                    </a:cubicBezTo>
                    <a:cubicBezTo>
                      <a:pt x="77" y="273"/>
                      <a:pt x="29" y="249"/>
                      <a:pt x="15" y="205"/>
                    </a:cubicBezTo>
                    <a:cubicBezTo>
                      <a:pt x="0" y="161"/>
                      <a:pt x="24" y="113"/>
                      <a:pt x="68" y="98"/>
                    </a:cubicBezTo>
                    <a:cubicBezTo>
                      <a:pt x="319" y="14"/>
                      <a:pt x="319" y="14"/>
                      <a:pt x="319" y="14"/>
                    </a:cubicBezTo>
                    <a:cubicBezTo>
                      <a:pt x="363" y="0"/>
                      <a:pt x="410" y="23"/>
                      <a:pt x="425" y="67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29"/>
              <p:cNvSpPr>
                <a:spLocks/>
              </p:cNvSpPr>
              <p:nvPr/>
            </p:nvSpPr>
            <p:spPr bwMode="auto">
              <a:xfrm>
                <a:off x="8854142" y="5160615"/>
                <a:ext cx="793185" cy="492217"/>
              </a:xfrm>
              <a:custGeom>
                <a:avLst/>
                <a:gdLst>
                  <a:gd name="T0" fmla="*/ 425 w 440"/>
                  <a:gd name="T1" fmla="*/ 68 h 273"/>
                  <a:gd name="T2" fmla="*/ 372 w 440"/>
                  <a:gd name="T3" fmla="*/ 174 h 273"/>
                  <a:gd name="T4" fmla="*/ 121 w 440"/>
                  <a:gd name="T5" fmla="*/ 258 h 273"/>
                  <a:gd name="T6" fmla="*/ 15 w 440"/>
                  <a:gd name="T7" fmla="*/ 205 h 273"/>
                  <a:gd name="T8" fmla="*/ 68 w 440"/>
                  <a:gd name="T9" fmla="*/ 99 h 273"/>
                  <a:gd name="T10" fmla="*/ 319 w 440"/>
                  <a:gd name="T11" fmla="*/ 15 h 273"/>
                  <a:gd name="T12" fmla="*/ 425 w 440"/>
                  <a:gd name="T13" fmla="*/ 68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273">
                    <a:moveTo>
                      <a:pt x="425" y="68"/>
                    </a:moveTo>
                    <a:cubicBezTo>
                      <a:pt x="440" y="112"/>
                      <a:pt x="416" y="160"/>
                      <a:pt x="372" y="174"/>
                    </a:cubicBezTo>
                    <a:cubicBezTo>
                      <a:pt x="121" y="258"/>
                      <a:pt x="121" y="258"/>
                      <a:pt x="121" y="258"/>
                    </a:cubicBezTo>
                    <a:cubicBezTo>
                      <a:pt x="77" y="273"/>
                      <a:pt x="29" y="249"/>
                      <a:pt x="15" y="205"/>
                    </a:cubicBezTo>
                    <a:cubicBezTo>
                      <a:pt x="0" y="161"/>
                      <a:pt x="24" y="113"/>
                      <a:pt x="68" y="99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63" y="0"/>
                      <a:pt x="410" y="24"/>
                      <a:pt x="425" y="68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30"/>
              <p:cNvSpPr>
                <a:spLocks/>
              </p:cNvSpPr>
              <p:nvPr/>
            </p:nvSpPr>
            <p:spPr bwMode="auto">
              <a:xfrm>
                <a:off x="8872428" y="5762552"/>
                <a:ext cx="793185" cy="492217"/>
              </a:xfrm>
              <a:custGeom>
                <a:avLst/>
                <a:gdLst>
                  <a:gd name="T0" fmla="*/ 425 w 440"/>
                  <a:gd name="T1" fmla="*/ 68 h 273"/>
                  <a:gd name="T2" fmla="*/ 372 w 440"/>
                  <a:gd name="T3" fmla="*/ 175 h 273"/>
                  <a:gd name="T4" fmla="*/ 121 w 440"/>
                  <a:gd name="T5" fmla="*/ 259 h 273"/>
                  <a:gd name="T6" fmla="*/ 15 w 440"/>
                  <a:gd name="T7" fmla="*/ 205 h 273"/>
                  <a:gd name="T8" fmla="*/ 68 w 440"/>
                  <a:gd name="T9" fmla="*/ 99 h 273"/>
                  <a:gd name="T10" fmla="*/ 319 w 440"/>
                  <a:gd name="T11" fmla="*/ 15 h 273"/>
                  <a:gd name="T12" fmla="*/ 425 w 440"/>
                  <a:gd name="T13" fmla="*/ 68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273">
                    <a:moveTo>
                      <a:pt x="425" y="68"/>
                    </a:moveTo>
                    <a:cubicBezTo>
                      <a:pt x="440" y="112"/>
                      <a:pt x="416" y="160"/>
                      <a:pt x="372" y="175"/>
                    </a:cubicBezTo>
                    <a:cubicBezTo>
                      <a:pt x="121" y="259"/>
                      <a:pt x="121" y="259"/>
                      <a:pt x="121" y="259"/>
                    </a:cubicBezTo>
                    <a:cubicBezTo>
                      <a:pt x="77" y="273"/>
                      <a:pt x="29" y="249"/>
                      <a:pt x="15" y="205"/>
                    </a:cubicBezTo>
                    <a:cubicBezTo>
                      <a:pt x="0" y="161"/>
                      <a:pt x="24" y="114"/>
                      <a:pt x="68" y="99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63" y="0"/>
                      <a:pt x="410" y="24"/>
                      <a:pt x="425" y="68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31"/>
              <p:cNvSpPr>
                <a:spLocks/>
              </p:cNvSpPr>
              <p:nvPr/>
            </p:nvSpPr>
            <p:spPr bwMode="auto">
              <a:xfrm>
                <a:off x="8854142" y="5461584"/>
                <a:ext cx="793185" cy="493741"/>
              </a:xfrm>
              <a:custGeom>
                <a:avLst/>
                <a:gdLst>
                  <a:gd name="T0" fmla="*/ 425 w 440"/>
                  <a:gd name="T1" fmla="*/ 68 h 274"/>
                  <a:gd name="T2" fmla="*/ 372 w 440"/>
                  <a:gd name="T3" fmla="*/ 175 h 274"/>
                  <a:gd name="T4" fmla="*/ 121 w 440"/>
                  <a:gd name="T5" fmla="*/ 259 h 274"/>
                  <a:gd name="T6" fmla="*/ 15 w 440"/>
                  <a:gd name="T7" fmla="*/ 206 h 274"/>
                  <a:gd name="T8" fmla="*/ 68 w 440"/>
                  <a:gd name="T9" fmla="*/ 99 h 274"/>
                  <a:gd name="T10" fmla="*/ 319 w 440"/>
                  <a:gd name="T11" fmla="*/ 15 h 274"/>
                  <a:gd name="T12" fmla="*/ 425 w 440"/>
                  <a:gd name="T13" fmla="*/ 6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274">
                    <a:moveTo>
                      <a:pt x="425" y="68"/>
                    </a:moveTo>
                    <a:cubicBezTo>
                      <a:pt x="440" y="112"/>
                      <a:pt x="416" y="160"/>
                      <a:pt x="372" y="175"/>
                    </a:cubicBezTo>
                    <a:cubicBezTo>
                      <a:pt x="121" y="259"/>
                      <a:pt x="121" y="259"/>
                      <a:pt x="121" y="259"/>
                    </a:cubicBezTo>
                    <a:cubicBezTo>
                      <a:pt x="77" y="274"/>
                      <a:pt x="29" y="250"/>
                      <a:pt x="15" y="206"/>
                    </a:cubicBezTo>
                    <a:cubicBezTo>
                      <a:pt x="0" y="162"/>
                      <a:pt x="24" y="114"/>
                      <a:pt x="68" y="99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63" y="0"/>
                      <a:pt x="410" y="24"/>
                      <a:pt x="425" y="68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32"/>
              <p:cNvSpPr>
                <a:spLocks/>
              </p:cNvSpPr>
              <p:nvPr/>
            </p:nvSpPr>
            <p:spPr bwMode="auto">
              <a:xfrm>
                <a:off x="8872428" y="4875648"/>
                <a:ext cx="756612" cy="454119"/>
              </a:xfrm>
              <a:custGeom>
                <a:avLst/>
                <a:gdLst>
                  <a:gd name="T0" fmla="*/ 335 w 420"/>
                  <a:gd name="T1" fmla="*/ 0 h 252"/>
                  <a:gd name="T2" fmla="*/ 309 w 420"/>
                  <a:gd name="T3" fmla="*/ 4 h 252"/>
                  <a:gd name="T4" fmla="*/ 145 w 420"/>
                  <a:gd name="T5" fmla="*/ 59 h 252"/>
                  <a:gd name="T6" fmla="*/ 58 w 420"/>
                  <a:gd name="T7" fmla="*/ 88 h 252"/>
                  <a:gd name="T8" fmla="*/ 11 w 420"/>
                  <a:gd name="T9" fmla="*/ 126 h 252"/>
                  <a:gd name="T10" fmla="*/ 0 w 420"/>
                  <a:gd name="T11" fmla="*/ 168 h 252"/>
                  <a:gd name="T12" fmla="*/ 5 w 420"/>
                  <a:gd name="T13" fmla="*/ 195 h 252"/>
                  <a:gd name="T14" fmla="*/ 73 w 420"/>
                  <a:gd name="T15" fmla="*/ 252 h 252"/>
                  <a:gd name="T16" fmla="*/ 309 w 420"/>
                  <a:gd name="T17" fmla="*/ 173 h 252"/>
                  <a:gd name="T18" fmla="*/ 335 w 420"/>
                  <a:gd name="T19" fmla="*/ 168 h 252"/>
                  <a:gd name="T20" fmla="*/ 347 w 420"/>
                  <a:gd name="T21" fmla="*/ 169 h 252"/>
                  <a:gd name="T22" fmla="*/ 362 w 420"/>
                  <a:gd name="T23" fmla="*/ 164 h 252"/>
                  <a:gd name="T24" fmla="*/ 420 w 420"/>
                  <a:gd name="T25" fmla="*/ 84 h 252"/>
                  <a:gd name="T26" fmla="*/ 415 w 420"/>
                  <a:gd name="T27" fmla="*/ 57 h 252"/>
                  <a:gd name="T28" fmla="*/ 335 w 420"/>
                  <a:gd name="T2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0" h="252">
                    <a:moveTo>
                      <a:pt x="335" y="0"/>
                    </a:moveTo>
                    <a:cubicBezTo>
                      <a:pt x="326" y="0"/>
                      <a:pt x="317" y="1"/>
                      <a:pt x="309" y="4"/>
                    </a:cubicBezTo>
                    <a:cubicBezTo>
                      <a:pt x="145" y="59"/>
                      <a:pt x="145" y="59"/>
                      <a:pt x="145" y="59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37" y="95"/>
                      <a:pt x="21" y="109"/>
                      <a:pt x="11" y="126"/>
                    </a:cubicBezTo>
                    <a:cubicBezTo>
                      <a:pt x="4" y="139"/>
                      <a:pt x="0" y="153"/>
                      <a:pt x="0" y="168"/>
                    </a:cubicBezTo>
                    <a:cubicBezTo>
                      <a:pt x="0" y="177"/>
                      <a:pt x="2" y="186"/>
                      <a:pt x="5" y="195"/>
                    </a:cubicBezTo>
                    <a:cubicBezTo>
                      <a:pt x="15" y="226"/>
                      <a:pt x="42" y="247"/>
                      <a:pt x="73" y="252"/>
                    </a:cubicBezTo>
                    <a:cubicBezTo>
                      <a:pt x="309" y="173"/>
                      <a:pt x="309" y="173"/>
                      <a:pt x="309" y="173"/>
                    </a:cubicBezTo>
                    <a:cubicBezTo>
                      <a:pt x="317" y="170"/>
                      <a:pt x="326" y="168"/>
                      <a:pt x="335" y="168"/>
                    </a:cubicBezTo>
                    <a:cubicBezTo>
                      <a:pt x="339" y="168"/>
                      <a:pt x="343" y="169"/>
                      <a:pt x="347" y="169"/>
                    </a:cubicBezTo>
                    <a:cubicBezTo>
                      <a:pt x="362" y="164"/>
                      <a:pt x="362" y="164"/>
                      <a:pt x="362" y="164"/>
                    </a:cubicBezTo>
                    <a:cubicBezTo>
                      <a:pt x="397" y="152"/>
                      <a:pt x="420" y="119"/>
                      <a:pt x="420" y="84"/>
                    </a:cubicBezTo>
                    <a:cubicBezTo>
                      <a:pt x="420" y="75"/>
                      <a:pt x="418" y="66"/>
                      <a:pt x="415" y="57"/>
                    </a:cubicBezTo>
                    <a:cubicBezTo>
                      <a:pt x="403" y="22"/>
                      <a:pt x="371" y="0"/>
                      <a:pt x="335" y="0"/>
                    </a:cubicBezTo>
                  </a:path>
                </a:pathLst>
              </a:custGeom>
              <a:solidFill>
                <a:srgbClr val="FDCF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33"/>
              <p:cNvSpPr>
                <a:spLocks/>
              </p:cNvSpPr>
              <p:nvPr/>
            </p:nvSpPr>
            <p:spPr bwMode="auto">
              <a:xfrm>
                <a:off x="8872428" y="5180426"/>
                <a:ext cx="756612" cy="452596"/>
              </a:xfrm>
              <a:custGeom>
                <a:avLst/>
                <a:gdLst>
                  <a:gd name="T0" fmla="*/ 347 w 420"/>
                  <a:gd name="T1" fmla="*/ 0 h 251"/>
                  <a:gd name="T2" fmla="*/ 111 w 420"/>
                  <a:gd name="T3" fmla="*/ 79 h 251"/>
                  <a:gd name="T4" fmla="*/ 84 w 420"/>
                  <a:gd name="T5" fmla="*/ 83 h 251"/>
                  <a:gd name="T6" fmla="*/ 73 w 420"/>
                  <a:gd name="T7" fmla="*/ 83 h 251"/>
                  <a:gd name="T8" fmla="*/ 58 w 420"/>
                  <a:gd name="T9" fmla="*/ 88 h 251"/>
                  <a:gd name="T10" fmla="*/ 0 w 420"/>
                  <a:gd name="T11" fmla="*/ 168 h 251"/>
                  <a:gd name="T12" fmla="*/ 5 w 420"/>
                  <a:gd name="T13" fmla="*/ 194 h 251"/>
                  <a:gd name="T14" fmla="*/ 71 w 420"/>
                  <a:gd name="T15" fmla="*/ 251 h 251"/>
                  <a:gd name="T16" fmla="*/ 309 w 420"/>
                  <a:gd name="T17" fmla="*/ 171 h 251"/>
                  <a:gd name="T18" fmla="*/ 335 w 420"/>
                  <a:gd name="T19" fmla="*/ 167 h 251"/>
                  <a:gd name="T20" fmla="*/ 349 w 420"/>
                  <a:gd name="T21" fmla="*/ 168 h 251"/>
                  <a:gd name="T22" fmla="*/ 362 w 420"/>
                  <a:gd name="T23" fmla="*/ 163 h 251"/>
                  <a:gd name="T24" fmla="*/ 420 w 420"/>
                  <a:gd name="T25" fmla="*/ 84 h 251"/>
                  <a:gd name="T26" fmla="*/ 415 w 420"/>
                  <a:gd name="T27" fmla="*/ 57 h 251"/>
                  <a:gd name="T28" fmla="*/ 347 w 420"/>
                  <a:gd name="T2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0" h="251">
                    <a:moveTo>
                      <a:pt x="347" y="0"/>
                    </a:moveTo>
                    <a:cubicBezTo>
                      <a:pt x="111" y="79"/>
                      <a:pt x="111" y="79"/>
                      <a:pt x="111" y="79"/>
                    </a:cubicBezTo>
                    <a:cubicBezTo>
                      <a:pt x="102" y="82"/>
                      <a:pt x="93" y="83"/>
                      <a:pt x="84" y="83"/>
                    </a:cubicBezTo>
                    <a:cubicBezTo>
                      <a:pt x="81" y="83"/>
                      <a:pt x="77" y="83"/>
                      <a:pt x="73" y="83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23" y="100"/>
                      <a:pt x="0" y="132"/>
                      <a:pt x="0" y="168"/>
                    </a:cubicBezTo>
                    <a:cubicBezTo>
                      <a:pt x="0" y="176"/>
                      <a:pt x="2" y="185"/>
                      <a:pt x="5" y="194"/>
                    </a:cubicBezTo>
                    <a:cubicBezTo>
                      <a:pt x="15" y="225"/>
                      <a:pt x="41" y="246"/>
                      <a:pt x="71" y="251"/>
                    </a:cubicBezTo>
                    <a:cubicBezTo>
                      <a:pt x="309" y="171"/>
                      <a:pt x="309" y="171"/>
                      <a:pt x="309" y="171"/>
                    </a:cubicBezTo>
                    <a:cubicBezTo>
                      <a:pt x="317" y="168"/>
                      <a:pt x="326" y="167"/>
                      <a:pt x="335" y="167"/>
                    </a:cubicBezTo>
                    <a:cubicBezTo>
                      <a:pt x="340" y="167"/>
                      <a:pt x="344" y="167"/>
                      <a:pt x="349" y="168"/>
                    </a:cubicBezTo>
                    <a:cubicBezTo>
                      <a:pt x="362" y="163"/>
                      <a:pt x="362" y="163"/>
                      <a:pt x="362" y="163"/>
                    </a:cubicBezTo>
                    <a:cubicBezTo>
                      <a:pt x="397" y="152"/>
                      <a:pt x="420" y="119"/>
                      <a:pt x="420" y="84"/>
                    </a:cubicBezTo>
                    <a:cubicBezTo>
                      <a:pt x="420" y="75"/>
                      <a:pt x="418" y="66"/>
                      <a:pt x="415" y="57"/>
                    </a:cubicBezTo>
                    <a:cubicBezTo>
                      <a:pt x="405" y="25"/>
                      <a:pt x="377" y="4"/>
                      <a:pt x="347" y="0"/>
                    </a:cubicBezTo>
                  </a:path>
                </a:pathLst>
              </a:custGeom>
              <a:solidFill>
                <a:srgbClr val="FDCF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34"/>
              <p:cNvSpPr>
                <a:spLocks/>
              </p:cNvSpPr>
              <p:nvPr/>
            </p:nvSpPr>
            <p:spPr bwMode="auto">
              <a:xfrm>
                <a:off x="9004245" y="5178901"/>
                <a:ext cx="493741" cy="150866"/>
              </a:xfrm>
              <a:custGeom>
                <a:avLst/>
                <a:gdLst>
                  <a:gd name="T0" fmla="*/ 262 w 274"/>
                  <a:gd name="T1" fmla="*/ 0 h 84"/>
                  <a:gd name="T2" fmla="*/ 236 w 274"/>
                  <a:gd name="T3" fmla="*/ 5 h 84"/>
                  <a:gd name="T4" fmla="*/ 0 w 274"/>
                  <a:gd name="T5" fmla="*/ 84 h 84"/>
                  <a:gd name="T6" fmla="*/ 11 w 274"/>
                  <a:gd name="T7" fmla="*/ 84 h 84"/>
                  <a:gd name="T8" fmla="*/ 38 w 274"/>
                  <a:gd name="T9" fmla="*/ 80 h 84"/>
                  <a:gd name="T10" fmla="*/ 274 w 274"/>
                  <a:gd name="T11" fmla="*/ 1 h 84"/>
                  <a:gd name="T12" fmla="*/ 262 w 274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4" h="84">
                    <a:moveTo>
                      <a:pt x="262" y="0"/>
                    </a:moveTo>
                    <a:cubicBezTo>
                      <a:pt x="253" y="0"/>
                      <a:pt x="244" y="2"/>
                      <a:pt x="236" y="5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" y="84"/>
                      <a:pt x="8" y="84"/>
                      <a:pt x="11" y="84"/>
                    </a:cubicBezTo>
                    <a:cubicBezTo>
                      <a:pt x="20" y="84"/>
                      <a:pt x="29" y="83"/>
                      <a:pt x="38" y="80"/>
                    </a:cubicBezTo>
                    <a:cubicBezTo>
                      <a:pt x="274" y="1"/>
                      <a:pt x="274" y="1"/>
                      <a:pt x="274" y="1"/>
                    </a:cubicBezTo>
                    <a:cubicBezTo>
                      <a:pt x="270" y="1"/>
                      <a:pt x="266" y="0"/>
                      <a:pt x="262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auto">
              <a:xfrm>
                <a:off x="8890714" y="5782362"/>
                <a:ext cx="756612" cy="454119"/>
              </a:xfrm>
              <a:custGeom>
                <a:avLst/>
                <a:gdLst>
                  <a:gd name="T0" fmla="*/ 343 w 420"/>
                  <a:gd name="T1" fmla="*/ 0 h 252"/>
                  <a:gd name="T2" fmla="*/ 101 w 420"/>
                  <a:gd name="T3" fmla="*/ 81 h 252"/>
                  <a:gd name="T4" fmla="*/ 74 w 420"/>
                  <a:gd name="T5" fmla="*/ 85 h 252"/>
                  <a:gd name="T6" fmla="*/ 67 w 420"/>
                  <a:gd name="T7" fmla="*/ 85 h 252"/>
                  <a:gd name="T8" fmla="*/ 58 w 420"/>
                  <a:gd name="T9" fmla="*/ 88 h 252"/>
                  <a:gd name="T10" fmla="*/ 0 w 420"/>
                  <a:gd name="T11" fmla="*/ 168 h 252"/>
                  <a:gd name="T12" fmla="*/ 5 w 420"/>
                  <a:gd name="T13" fmla="*/ 194 h 252"/>
                  <a:gd name="T14" fmla="*/ 84 w 420"/>
                  <a:gd name="T15" fmla="*/ 252 h 252"/>
                  <a:gd name="T16" fmla="*/ 111 w 420"/>
                  <a:gd name="T17" fmla="*/ 248 h 252"/>
                  <a:gd name="T18" fmla="*/ 362 w 420"/>
                  <a:gd name="T19" fmla="*/ 164 h 252"/>
                  <a:gd name="T20" fmla="*/ 420 w 420"/>
                  <a:gd name="T21" fmla="*/ 84 h 252"/>
                  <a:gd name="T22" fmla="*/ 415 w 420"/>
                  <a:gd name="T23" fmla="*/ 57 h 252"/>
                  <a:gd name="T24" fmla="*/ 343 w 420"/>
                  <a:gd name="T25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0" h="252">
                    <a:moveTo>
                      <a:pt x="343" y="0"/>
                    </a:moveTo>
                    <a:cubicBezTo>
                      <a:pt x="101" y="81"/>
                      <a:pt x="101" y="81"/>
                      <a:pt x="101" y="81"/>
                    </a:cubicBezTo>
                    <a:cubicBezTo>
                      <a:pt x="92" y="84"/>
                      <a:pt x="83" y="85"/>
                      <a:pt x="74" y="85"/>
                    </a:cubicBezTo>
                    <a:cubicBezTo>
                      <a:pt x="72" y="85"/>
                      <a:pt x="69" y="85"/>
                      <a:pt x="67" y="85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22" y="100"/>
                      <a:pt x="0" y="132"/>
                      <a:pt x="0" y="168"/>
                    </a:cubicBezTo>
                    <a:cubicBezTo>
                      <a:pt x="0" y="177"/>
                      <a:pt x="2" y="186"/>
                      <a:pt x="5" y="194"/>
                    </a:cubicBezTo>
                    <a:cubicBezTo>
                      <a:pt x="16" y="230"/>
                      <a:pt x="49" y="252"/>
                      <a:pt x="84" y="252"/>
                    </a:cubicBezTo>
                    <a:cubicBezTo>
                      <a:pt x="93" y="252"/>
                      <a:pt x="102" y="250"/>
                      <a:pt x="111" y="248"/>
                    </a:cubicBezTo>
                    <a:cubicBezTo>
                      <a:pt x="362" y="164"/>
                      <a:pt x="362" y="164"/>
                      <a:pt x="362" y="164"/>
                    </a:cubicBezTo>
                    <a:cubicBezTo>
                      <a:pt x="397" y="152"/>
                      <a:pt x="420" y="119"/>
                      <a:pt x="420" y="84"/>
                    </a:cubicBezTo>
                    <a:cubicBezTo>
                      <a:pt x="420" y="75"/>
                      <a:pt x="418" y="66"/>
                      <a:pt x="415" y="57"/>
                    </a:cubicBezTo>
                    <a:cubicBezTo>
                      <a:pt x="404" y="24"/>
                      <a:pt x="375" y="3"/>
                      <a:pt x="343" y="0"/>
                    </a:cubicBezTo>
                  </a:path>
                </a:pathLst>
              </a:custGeom>
              <a:solidFill>
                <a:srgbClr val="FDCF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36"/>
              <p:cNvSpPr>
                <a:spLocks/>
              </p:cNvSpPr>
              <p:nvPr/>
            </p:nvSpPr>
            <p:spPr bwMode="auto">
              <a:xfrm>
                <a:off x="8872428" y="5482918"/>
                <a:ext cx="756612" cy="452596"/>
              </a:xfrm>
              <a:custGeom>
                <a:avLst/>
                <a:gdLst>
                  <a:gd name="T0" fmla="*/ 349 w 420"/>
                  <a:gd name="T1" fmla="*/ 0 h 251"/>
                  <a:gd name="T2" fmla="*/ 111 w 420"/>
                  <a:gd name="T3" fmla="*/ 79 h 251"/>
                  <a:gd name="T4" fmla="*/ 84 w 420"/>
                  <a:gd name="T5" fmla="*/ 84 h 251"/>
                  <a:gd name="T6" fmla="*/ 71 w 420"/>
                  <a:gd name="T7" fmla="*/ 83 h 251"/>
                  <a:gd name="T8" fmla="*/ 58 w 420"/>
                  <a:gd name="T9" fmla="*/ 87 h 251"/>
                  <a:gd name="T10" fmla="*/ 0 w 420"/>
                  <a:gd name="T11" fmla="*/ 167 h 251"/>
                  <a:gd name="T12" fmla="*/ 5 w 420"/>
                  <a:gd name="T13" fmla="*/ 194 h 251"/>
                  <a:gd name="T14" fmla="*/ 77 w 420"/>
                  <a:gd name="T15" fmla="*/ 251 h 251"/>
                  <a:gd name="T16" fmla="*/ 319 w 420"/>
                  <a:gd name="T17" fmla="*/ 170 h 251"/>
                  <a:gd name="T18" fmla="*/ 345 w 420"/>
                  <a:gd name="T19" fmla="*/ 165 h 251"/>
                  <a:gd name="T20" fmla="*/ 353 w 420"/>
                  <a:gd name="T21" fmla="*/ 166 h 251"/>
                  <a:gd name="T22" fmla="*/ 362 w 420"/>
                  <a:gd name="T23" fmla="*/ 163 h 251"/>
                  <a:gd name="T24" fmla="*/ 420 w 420"/>
                  <a:gd name="T25" fmla="*/ 83 h 251"/>
                  <a:gd name="T26" fmla="*/ 415 w 420"/>
                  <a:gd name="T27" fmla="*/ 56 h 251"/>
                  <a:gd name="T28" fmla="*/ 349 w 420"/>
                  <a:gd name="T2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0" h="251">
                    <a:moveTo>
                      <a:pt x="349" y="0"/>
                    </a:moveTo>
                    <a:cubicBezTo>
                      <a:pt x="111" y="79"/>
                      <a:pt x="111" y="79"/>
                      <a:pt x="111" y="79"/>
                    </a:cubicBezTo>
                    <a:cubicBezTo>
                      <a:pt x="102" y="82"/>
                      <a:pt x="93" y="84"/>
                      <a:pt x="84" y="84"/>
                    </a:cubicBezTo>
                    <a:cubicBezTo>
                      <a:pt x="80" y="84"/>
                      <a:pt x="75" y="83"/>
                      <a:pt x="71" y="83"/>
                    </a:cubicBezTo>
                    <a:cubicBezTo>
                      <a:pt x="58" y="87"/>
                      <a:pt x="58" y="87"/>
                      <a:pt x="58" y="87"/>
                    </a:cubicBezTo>
                    <a:cubicBezTo>
                      <a:pt x="23" y="99"/>
                      <a:pt x="0" y="132"/>
                      <a:pt x="0" y="167"/>
                    </a:cubicBezTo>
                    <a:cubicBezTo>
                      <a:pt x="0" y="176"/>
                      <a:pt x="2" y="185"/>
                      <a:pt x="5" y="194"/>
                    </a:cubicBezTo>
                    <a:cubicBezTo>
                      <a:pt x="16" y="226"/>
                      <a:pt x="44" y="248"/>
                      <a:pt x="77" y="251"/>
                    </a:cubicBezTo>
                    <a:cubicBezTo>
                      <a:pt x="319" y="170"/>
                      <a:pt x="319" y="170"/>
                      <a:pt x="319" y="170"/>
                    </a:cubicBezTo>
                    <a:cubicBezTo>
                      <a:pt x="327" y="167"/>
                      <a:pt x="336" y="165"/>
                      <a:pt x="345" y="165"/>
                    </a:cubicBezTo>
                    <a:cubicBezTo>
                      <a:pt x="348" y="165"/>
                      <a:pt x="351" y="166"/>
                      <a:pt x="353" y="166"/>
                    </a:cubicBezTo>
                    <a:cubicBezTo>
                      <a:pt x="362" y="163"/>
                      <a:pt x="362" y="163"/>
                      <a:pt x="362" y="163"/>
                    </a:cubicBezTo>
                    <a:cubicBezTo>
                      <a:pt x="397" y="151"/>
                      <a:pt x="420" y="118"/>
                      <a:pt x="420" y="83"/>
                    </a:cubicBezTo>
                    <a:cubicBezTo>
                      <a:pt x="420" y="74"/>
                      <a:pt x="418" y="65"/>
                      <a:pt x="415" y="56"/>
                    </a:cubicBezTo>
                    <a:cubicBezTo>
                      <a:pt x="405" y="26"/>
                      <a:pt x="379" y="5"/>
                      <a:pt x="349" y="0"/>
                    </a:cubicBezTo>
                  </a:path>
                </a:pathLst>
              </a:custGeom>
              <a:solidFill>
                <a:srgbClr val="FDCF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37"/>
              <p:cNvSpPr>
                <a:spLocks/>
              </p:cNvSpPr>
              <p:nvPr/>
            </p:nvSpPr>
            <p:spPr bwMode="auto">
              <a:xfrm>
                <a:off x="9000435" y="5481394"/>
                <a:ext cx="500598" cy="153151"/>
              </a:xfrm>
              <a:custGeom>
                <a:avLst/>
                <a:gdLst>
                  <a:gd name="T0" fmla="*/ 264 w 278"/>
                  <a:gd name="T1" fmla="*/ 0 h 85"/>
                  <a:gd name="T2" fmla="*/ 238 w 278"/>
                  <a:gd name="T3" fmla="*/ 4 h 85"/>
                  <a:gd name="T4" fmla="*/ 0 w 278"/>
                  <a:gd name="T5" fmla="*/ 84 h 85"/>
                  <a:gd name="T6" fmla="*/ 13 w 278"/>
                  <a:gd name="T7" fmla="*/ 85 h 85"/>
                  <a:gd name="T8" fmla="*/ 40 w 278"/>
                  <a:gd name="T9" fmla="*/ 80 h 85"/>
                  <a:gd name="T10" fmla="*/ 278 w 278"/>
                  <a:gd name="T11" fmla="*/ 1 h 85"/>
                  <a:gd name="T12" fmla="*/ 264 w 278"/>
                  <a:gd name="T1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8" h="85">
                    <a:moveTo>
                      <a:pt x="264" y="0"/>
                    </a:moveTo>
                    <a:cubicBezTo>
                      <a:pt x="255" y="0"/>
                      <a:pt x="246" y="1"/>
                      <a:pt x="238" y="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" y="84"/>
                      <a:pt x="9" y="85"/>
                      <a:pt x="13" y="85"/>
                    </a:cubicBezTo>
                    <a:cubicBezTo>
                      <a:pt x="22" y="85"/>
                      <a:pt x="31" y="83"/>
                      <a:pt x="40" y="80"/>
                    </a:cubicBezTo>
                    <a:cubicBezTo>
                      <a:pt x="278" y="1"/>
                      <a:pt x="278" y="1"/>
                      <a:pt x="278" y="1"/>
                    </a:cubicBezTo>
                    <a:cubicBezTo>
                      <a:pt x="273" y="0"/>
                      <a:pt x="269" y="0"/>
                      <a:pt x="264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38"/>
              <p:cNvSpPr>
                <a:spLocks/>
              </p:cNvSpPr>
              <p:nvPr/>
            </p:nvSpPr>
            <p:spPr bwMode="auto">
              <a:xfrm>
                <a:off x="9011102" y="5780839"/>
                <a:ext cx="497550" cy="154675"/>
              </a:xfrm>
              <a:custGeom>
                <a:avLst/>
                <a:gdLst>
                  <a:gd name="T0" fmla="*/ 268 w 276"/>
                  <a:gd name="T1" fmla="*/ 0 h 86"/>
                  <a:gd name="T2" fmla="*/ 242 w 276"/>
                  <a:gd name="T3" fmla="*/ 5 h 86"/>
                  <a:gd name="T4" fmla="*/ 0 w 276"/>
                  <a:gd name="T5" fmla="*/ 86 h 86"/>
                  <a:gd name="T6" fmla="*/ 7 w 276"/>
                  <a:gd name="T7" fmla="*/ 86 h 86"/>
                  <a:gd name="T8" fmla="*/ 34 w 276"/>
                  <a:gd name="T9" fmla="*/ 82 h 86"/>
                  <a:gd name="T10" fmla="*/ 276 w 276"/>
                  <a:gd name="T11" fmla="*/ 1 h 86"/>
                  <a:gd name="T12" fmla="*/ 268 w 276"/>
                  <a:gd name="T1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6" h="86">
                    <a:moveTo>
                      <a:pt x="268" y="0"/>
                    </a:moveTo>
                    <a:cubicBezTo>
                      <a:pt x="259" y="0"/>
                      <a:pt x="250" y="2"/>
                      <a:pt x="242" y="5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2" y="86"/>
                      <a:pt x="5" y="86"/>
                      <a:pt x="7" y="86"/>
                    </a:cubicBezTo>
                    <a:cubicBezTo>
                      <a:pt x="16" y="86"/>
                      <a:pt x="25" y="85"/>
                      <a:pt x="34" y="82"/>
                    </a:cubicBezTo>
                    <a:cubicBezTo>
                      <a:pt x="276" y="1"/>
                      <a:pt x="276" y="1"/>
                      <a:pt x="276" y="1"/>
                    </a:cubicBezTo>
                    <a:cubicBezTo>
                      <a:pt x="274" y="1"/>
                      <a:pt x="271" y="0"/>
                      <a:pt x="268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Rectangle 39"/>
              <p:cNvSpPr>
                <a:spLocks noChangeArrowheads="1"/>
              </p:cNvSpPr>
              <p:nvPr/>
            </p:nvSpPr>
            <p:spPr bwMode="auto">
              <a:xfrm>
                <a:off x="8394689" y="6512306"/>
                <a:ext cx="1108631" cy="33525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40"/>
              <p:cNvSpPr>
                <a:spLocks/>
              </p:cNvSpPr>
              <p:nvPr/>
            </p:nvSpPr>
            <p:spPr bwMode="auto">
              <a:xfrm>
                <a:off x="8886905" y="5668832"/>
                <a:ext cx="154675" cy="236203"/>
              </a:xfrm>
              <a:custGeom>
                <a:avLst/>
                <a:gdLst>
                  <a:gd name="T0" fmla="*/ 54 w 86"/>
                  <a:gd name="T1" fmla="*/ 0 h 131"/>
                  <a:gd name="T2" fmla="*/ 9 w 86"/>
                  <a:gd name="T3" fmla="*/ 78 h 131"/>
                  <a:gd name="T4" fmla="*/ 86 w 86"/>
                  <a:gd name="T5" fmla="*/ 122 h 131"/>
                  <a:gd name="T6" fmla="*/ 54 w 86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131">
                    <a:moveTo>
                      <a:pt x="54" y="0"/>
                    </a:moveTo>
                    <a:cubicBezTo>
                      <a:pt x="20" y="9"/>
                      <a:pt x="0" y="44"/>
                      <a:pt x="9" y="78"/>
                    </a:cubicBezTo>
                    <a:cubicBezTo>
                      <a:pt x="18" y="111"/>
                      <a:pt x="52" y="131"/>
                      <a:pt x="86" y="122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9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41"/>
              <p:cNvSpPr>
                <a:spLocks/>
              </p:cNvSpPr>
              <p:nvPr/>
            </p:nvSpPr>
            <p:spPr bwMode="auto">
              <a:xfrm>
                <a:off x="8917383" y="5975135"/>
                <a:ext cx="155437" cy="236203"/>
              </a:xfrm>
              <a:custGeom>
                <a:avLst/>
                <a:gdLst>
                  <a:gd name="T0" fmla="*/ 54 w 86"/>
                  <a:gd name="T1" fmla="*/ 0 h 131"/>
                  <a:gd name="T2" fmla="*/ 9 w 86"/>
                  <a:gd name="T3" fmla="*/ 77 h 131"/>
                  <a:gd name="T4" fmla="*/ 86 w 86"/>
                  <a:gd name="T5" fmla="*/ 122 h 131"/>
                  <a:gd name="T6" fmla="*/ 54 w 86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131">
                    <a:moveTo>
                      <a:pt x="54" y="0"/>
                    </a:moveTo>
                    <a:cubicBezTo>
                      <a:pt x="20" y="9"/>
                      <a:pt x="0" y="44"/>
                      <a:pt x="9" y="77"/>
                    </a:cubicBezTo>
                    <a:cubicBezTo>
                      <a:pt x="18" y="111"/>
                      <a:pt x="52" y="131"/>
                      <a:pt x="86" y="122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9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42"/>
              <p:cNvSpPr>
                <a:spLocks/>
              </p:cNvSpPr>
              <p:nvPr/>
            </p:nvSpPr>
            <p:spPr bwMode="auto">
              <a:xfrm>
                <a:off x="8905191" y="5066896"/>
                <a:ext cx="154675" cy="236203"/>
              </a:xfrm>
              <a:custGeom>
                <a:avLst/>
                <a:gdLst>
                  <a:gd name="T0" fmla="*/ 54 w 86"/>
                  <a:gd name="T1" fmla="*/ 0 h 131"/>
                  <a:gd name="T2" fmla="*/ 9 w 86"/>
                  <a:gd name="T3" fmla="*/ 77 h 131"/>
                  <a:gd name="T4" fmla="*/ 86 w 86"/>
                  <a:gd name="T5" fmla="*/ 122 h 131"/>
                  <a:gd name="T6" fmla="*/ 54 w 86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131">
                    <a:moveTo>
                      <a:pt x="54" y="0"/>
                    </a:moveTo>
                    <a:cubicBezTo>
                      <a:pt x="20" y="9"/>
                      <a:pt x="0" y="44"/>
                      <a:pt x="9" y="77"/>
                    </a:cubicBezTo>
                    <a:cubicBezTo>
                      <a:pt x="18" y="111"/>
                      <a:pt x="52" y="131"/>
                      <a:pt x="86" y="122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9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43"/>
              <p:cNvSpPr>
                <a:spLocks/>
              </p:cNvSpPr>
              <p:nvPr/>
            </p:nvSpPr>
            <p:spPr bwMode="auto">
              <a:xfrm>
                <a:off x="8221727" y="5102707"/>
                <a:ext cx="778708" cy="304778"/>
              </a:xfrm>
              <a:custGeom>
                <a:avLst/>
                <a:gdLst>
                  <a:gd name="T0" fmla="*/ 432 w 432"/>
                  <a:gd name="T1" fmla="*/ 84 h 169"/>
                  <a:gd name="T2" fmla="*/ 348 w 432"/>
                  <a:gd name="T3" fmla="*/ 169 h 169"/>
                  <a:gd name="T4" fmla="*/ 84 w 432"/>
                  <a:gd name="T5" fmla="*/ 169 h 169"/>
                  <a:gd name="T6" fmla="*/ 0 w 432"/>
                  <a:gd name="T7" fmla="*/ 84 h 169"/>
                  <a:gd name="T8" fmla="*/ 84 w 432"/>
                  <a:gd name="T9" fmla="*/ 0 h 169"/>
                  <a:gd name="T10" fmla="*/ 348 w 432"/>
                  <a:gd name="T11" fmla="*/ 0 h 169"/>
                  <a:gd name="T12" fmla="*/ 432 w 432"/>
                  <a:gd name="T13" fmla="*/ 8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169">
                    <a:moveTo>
                      <a:pt x="432" y="84"/>
                    </a:moveTo>
                    <a:cubicBezTo>
                      <a:pt x="432" y="131"/>
                      <a:pt x="395" y="169"/>
                      <a:pt x="348" y="169"/>
                    </a:cubicBezTo>
                    <a:cubicBezTo>
                      <a:pt x="84" y="169"/>
                      <a:pt x="84" y="169"/>
                      <a:pt x="84" y="169"/>
                    </a:cubicBezTo>
                    <a:cubicBezTo>
                      <a:pt x="37" y="169"/>
                      <a:pt x="0" y="131"/>
                      <a:pt x="0" y="84"/>
                    </a:cubicBezTo>
                    <a:cubicBezTo>
                      <a:pt x="0" y="38"/>
                      <a:pt x="37" y="0"/>
                      <a:pt x="84" y="0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95" y="0"/>
                      <a:pt x="432" y="38"/>
                      <a:pt x="432" y="84"/>
                    </a:cubicBezTo>
                    <a:close/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44"/>
              <p:cNvSpPr>
                <a:spLocks/>
              </p:cNvSpPr>
              <p:nvPr/>
            </p:nvSpPr>
            <p:spPr bwMode="auto">
              <a:xfrm>
                <a:off x="8704800" y="5086707"/>
                <a:ext cx="531838" cy="566126"/>
              </a:xfrm>
              <a:custGeom>
                <a:avLst/>
                <a:gdLst>
                  <a:gd name="T0" fmla="*/ 258 w 295"/>
                  <a:gd name="T1" fmla="*/ 283 h 314"/>
                  <a:gd name="T2" fmla="*/ 139 w 295"/>
                  <a:gd name="T3" fmla="*/ 277 h 314"/>
                  <a:gd name="T4" fmla="*/ 31 w 295"/>
                  <a:gd name="T5" fmla="*/ 150 h 314"/>
                  <a:gd name="T6" fmla="*/ 37 w 295"/>
                  <a:gd name="T7" fmla="*/ 31 h 314"/>
                  <a:gd name="T8" fmla="*/ 156 w 295"/>
                  <a:gd name="T9" fmla="*/ 37 h 314"/>
                  <a:gd name="T10" fmla="*/ 264 w 295"/>
                  <a:gd name="T11" fmla="*/ 164 h 314"/>
                  <a:gd name="T12" fmla="*/ 258 w 295"/>
                  <a:gd name="T13" fmla="*/ 28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314">
                    <a:moveTo>
                      <a:pt x="258" y="283"/>
                    </a:moveTo>
                    <a:cubicBezTo>
                      <a:pt x="223" y="314"/>
                      <a:pt x="170" y="311"/>
                      <a:pt x="139" y="277"/>
                    </a:cubicBezTo>
                    <a:cubicBezTo>
                      <a:pt x="31" y="150"/>
                      <a:pt x="31" y="150"/>
                      <a:pt x="31" y="150"/>
                    </a:cubicBezTo>
                    <a:cubicBezTo>
                      <a:pt x="0" y="115"/>
                      <a:pt x="3" y="62"/>
                      <a:pt x="37" y="31"/>
                    </a:cubicBezTo>
                    <a:cubicBezTo>
                      <a:pt x="72" y="0"/>
                      <a:pt x="125" y="2"/>
                      <a:pt x="156" y="37"/>
                    </a:cubicBezTo>
                    <a:cubicBezTo>
                      <a:pt x="264" y="164"/>
                      <a:pt x="264" y="164"/>
                      <a:pt x="264" y="164"/>
                    </a:cubicBezTo>
                    <a:cubicBezTo>
                      <a:pt x="295" y="199"/>
                      <a:pt x="292" y="252"/>
                      <a:pt x="258" y="283"/>
                    </a:cubicBezTo>
                    <a:close/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45"/>
              <p:cNvSpPr>
                <a:spLocks/>
              </p:cNvSpPr>
              <p:nvPr/>
            </p:nvSpPr>
            <p:spPr bwMode="auto">
              <a:xfrm>
                <a:off x="8967671" y="5407485"/>
                <a:ext cx="225536" cy="191249"/>
              </a:xfrm>
              <a:custGeom>
                <a:avLst/>
                <a:gdLst>
                  <a:gd name="T0" fmla="*/ 0 w 125"/>
                  <a:gd name="T1" fmla="*/ 68 h 106"/>
                  <a:gd name="T2" fmla="*/ 87 w 125"/>
                  <a:gd name="T3" fmla="*/ 87 h 106"/>
                  <a:gd name="T4" fmla="*/ 106 w 125"/>
                  <a:gd name="T5" fmla="*/ 0 h 106"/>
                  <a:gd name="T6" fmla="*/ 0 w 125"/>
                  <a:gd name="T7" fmla="*/ 6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106">
                    <a:moveTo>
                      <a:pt x="0" y="68"/>
                    </a:moveTo>
                    <a:cubicBezTo>
                      <a:pt x="19" y="97"/>
                      <a:pt x="58" y="106"/>
                      <a:pt x="87" y="87"/>
                    </a:cubicBezTo>
                    <a:cubicBezTo>
                      <a:pt x="117" y="68"/>
                      <a:pt x="125" y="29"/>
                      <a:pt x="106" y="0"/>
                    </a:cubicBez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9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Group 137"/>
            <p:cNvGrpSpPr/>
            <p:nvPr/>
          </p:nvGrpSpPr>
          <p:grpSpPr>
            <a:xfrm>
              <a:off x="6531732" y="1844629"/>
              <a:ext cx="4807875" cy="2905297"/>
              <a:chOff x="6531732" y="1844629"/>
              <a:chExt cx="4807875" cy="2905297"/>
            </a:xfrm>
          </p:grpSpPr>
          <p:sp>
            <p:nvSpPr>
              <p:cNvPr id="36" name="Freeform 6"/>
              <p:cNvSpPr>
                <a:spLocks/>
              </p:cNvSpPr>
              <p:nvPr/>
            </p:nvSpPr>
            <p:spPr bwMode="auto">
              <a:xfrm>
                <a:off x="7025473" y="2246936"/>
                <a:ext cx="3795249" cy="1897244"/>
              </a:xfrm>
              <a:custGeom>
                <a:avLst/>
                <a:gdLst>
                  <a:gd name="T0" fmla="*/ 2106 w 2106"/>
                  <a:gd name="T1" fmla="*/ 1053 h 1053"/>
                  <a:gd name="T2" fmla="*/ 1053 w 2106"/>
                  <a:gd name="T3" fmla="*/ 0 h 1053"/>
                  <a:gd name="T4" fmla="*/ 0 w 2106"/>
                  <a:gd name="T5" fmla="*/ 1053 h 1053"/>
                  <a:gd name="T6" fmla="*/ 24 w 2106"/>
                  <a:gd name="T7" fmla="*/ 1053 h 1053"/>
                  <a:gd name="T8" fmla="*/ 326 w 2106"/>
                  <a:gd name="T9" fmla="*/ 325 h 1053"/>
                  <a:gd name="T10" fmla="*/ 1053 w 2106"/>
                  <a:gd name="T11" fmla="*/ 24 h 1053"/>
                  <a:gd name="T12" fmla="*/ 1781 w 2106"/>
                  <a:gd name="T13" fmla="*/ 325 h 1053"/>
                  <a:gd name="T14" fmla="*/ 2082 w 2106"/>
                  <a:gd name="T15" fmla="*/ 1053 h 1053"/>
                  <a:gd name="T16" fmla="*/ 2106 w 2106"/>
                  <a:gd name="T17" fmla="*/ 1053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06" h="1053">
                    <a:moveTo>
                      <a:pt x="2106" y="1053"/>
                    </a:moveTo>
                    <a:cubicBezTo>
                      <a:pt x="2106" y="471"/>
                      <a:pt x="1635" y="0"/>
                      <a:pt x="1053" y="0"/>
                    </a:cubicBezTo>
                    <a:cubicBezTo>
                      <a:pt x="472" y="0"/>
                      <a:pt x="0" y="471"/>
                      <a:pt x="0" y="1053"/>
                    </a:cubicBezTo>
                    <a:cubicBezTo>
                      <a:pt x="24" y="1053"/>
                      <a:pt x="24" y="1053"/>
                      <a:pt x="24" y="1053"/>
                    </a:cubicBezTo>
                    <a:cubicBezTo>
                      <a:pt x="24" y="769"/>
                      <a:pt x="140" y="512"/>
                      <a:pt x="326" y="325"/>
                    </a:cubicBezTo>
                    <a:cubicBezTo>
                      <a:pt x="512" y="139"/>
                      <a:pt x="769" y="24"/>
                      <a:pt x="1053" y="24"/>
                    </a:cubicBezTo>
                    <a:cubicBezTo>
                      <a:pt x="1337" y="24"/>
                      <a:pt x="1595" y="139"/>
                      <a:pt x="1781" y="325"/>
                    </a:cubicBezTo>
                    <a:cubicBezTo>
                      <a:pt x="1967" y="512"/>
                      <a:pt x="2082" y="769"/>
                      <a:pt x="2082" y="1053"/>
                    </a:cubicBezTo>
                    <a:lnTo>
                      <a:pt x="2106" y="105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7"/>
              <p:cNvSpPr>
                <a:spLocks/>
              </p:cNvSpPr>
              <p:nvPr/>
            </p:nvSpPr>
            <p:spPr bwMode="auto">
              <a:xfrm>
                <a:off x="7218245" y="2392468"/>
                <a:ext cx="3411229" cy="1623705"/>
              </a:xfrm>
              <a:custGeom>
                <a:avLst/>
                <a:gdLst>
                  <a:gd name="T0" fmla="*/ 1893 w 1893"/>
                  <a:gd name="T1" fmla="*/ 901 h 901"/>
                  <a:gd name="T2" fmla="*/ 946 w 1893"/>
                  <a:gd name="T3" fmla="*/ 0 h 901"/>
                  <a:gd name="T4" fmla="*/ 0 w 1893"/>
                  <a:gd name="T5" fmla="*/ 901 h 901"/>
                  <a:gd name="T6" fmla="*/ 4 w 1893"/>
                  <a:gd name="T7" fmla="*/ 901 h 901"/>
                  <a:gd name="T8" fmla="*/ 289 w 1893"/>
                  <a:gd name="T9" fmla="*/ 267 h 901"/>
                  <a:gd name="T10" fmla="*/ 946 w 1893"/>
                  <a:gd name="T11" fmla="*/ 4 h 901"/>
                  <a:gd name="T12" fmla="*/ 1603 w 1893"/>
                  <a:gd name="T13" fmla="*/ 267 h 901"/>
                  <a:gd name="T14" fmla="*/ 1889 w 1893"/>
                  <a:gd name="T15" fmla="*/ 901 h 901"/>
                  <a:gd name="T16" fmla="*/ 1893 w 1893"/>
                  <a:gd name="T17" fmla="*/ 901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3" h="901">
                    <a:moveTo>
                      <a:pt x="1893" y="901"/>
                    </a:moveTo>
                    <a:cubicBezTo>
                      <a:pt x="1892" y="403"/>
                      <a:pt x="1444" y="0"/>
                      <a:pt x="946" y="0"/>
                    </a:cubicBezTo>
                    <a:cubicBezTo>
                      <a:pt x="449" y="0"/>
                      <a:pt x="0" y="403"/>
                      <a:pt x="0" y="901"/>
                    </a:cubicBezTo>
                    <a:cubicBezTo>
                      <a:pt x="4" y="901"/>
                      <a:pt x="4" y="901"/>
                      <a:pt x="4" y="901"/>
                    </a:cubicBezTo>
                    <a:cubicBezTo>
                      <a:pt x="4" y="653"/>
                      <a:pt x="116" y="429"/>
                      <a:pt x="289" y="267"/>
                    </a:cubicBezTo>
                    <a:cubicBezTo>
                      <a:pt x="463" y="104"/>
                      <a:pt x="699" y="4"/>
                      <a:pt x="946" y="4"/>
                    </a:cubicBezTo>
                    <a:cubicBezTo>
                      <a:pt x="1194" y="4"/>
                      <a:pt x="1430" y="104"/>
                      <a:pt x="1603" y="267"/>
                    </a:cubicBezTo>
                    <a:cubicBezTo>
                      <a:pt x="1777" y="429"/>
                      <a:pt x="1889" y="653"/>
                      <a:pt x="1889" y="901"/>
                    </a:cubicBezTo>
                    <a:lnTo>
                      <a:pt x="1893" y="90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8"/>
              <p:cNvSpPr>
                <a:spLocks noEditPoints="1"/>
              </p:cNvSpPr>
              <p:nvPr/>
            </p:nvSpPr>
            <p:spPr bwMode="auto">
              <a:xfrm>
                <a:off x="6859368" y="2117405"/>
                <a:ext cx="4128982" cy="2173069"/>
              </a:xfrm>
              <a:custGeom>
                <a:avLst/>
                <a:gdLst>
                  <a:gd name="T0" fmla="*/ 6 w 2291"/>
                  <a:gd name="T1" fmla="*/ 1165 h 1206"/>
                  <a:gd name="T2" fmla="*/ 6 w 2291"/>
                  <a:gd name="T3" fmla="*/ 1080 h 1206"/>
                  <a:gd name="T4" fmla="*/ 16 w 2291"/>
                  <a:gd name="T5" fmla="*/ 1033 h 1206"/>
                  <a:gd name="T6" fmla="*/ 20 w 2291"/>
                  <a:gd name="T7" fmla="*/ 973 h 1206"/>
                  <a:gd name="T8" fmla="*/ 32 w 2291"/>
                  <a:gd name="T9" fmla="*/ 914 h 1206"/>
                  <a:gd name="T10" fmla="*/ 51 w 2291"/>
                  <a:gd name="T11" fmla="*/ 857 h 1206"/>
                  <a:gd name="T12" fmla="*/ 71 w 2291"/>
                  <a:gd name="T13" fmla="*/ 776 h 1206"/>
                  <a:gd name="T14" fmla="*/ 93 w 2291"/>
                  <a:gd name="T15" fmla="*/ 732 h 1206"/>
                  <a:gd name="T16" fmla="*/ 111 w 2291"/>
                  <a:gd name="T17" fmla="*/ 675 h 1206"/>
                  <a:gd name="T18" fmla="*/ 137 w 2291"/>
                  <a:gd name="T19" fmla="*/ 621 h 1206"/>
                  <a:gd name="T20" fmla="*/ 170 w 2291"/>
                  <a:gd name="T21" fmla="*/ 570 h 1206"/>
                  <a:gd name="T22" fmla="*/ 210 w 2291"/>
                  <a:gd name="T23" fmla="*/ 496 h 1206"/>
                  <a:gd name="T24" fmla="*/ 241 w 2291"/>
                  <a:gd name="T25" fmla="*/ 460 h 1206"/>
                  <a:gd name="T26" fmla="*/ 274 w 2291"/>
                  <a:gd name="T27" fmla="*/ 410 h 1206"/>
                  <a:gd name="T28" fmla="*/ 313 w 2291"/>
                  <a:gd name="T29" fmla="*/ 364 h 1206"/>
                  <a:gd name="T30" fmla="*/ 358 w 2291"/>
                  <a:gd name="T31" fmla="*/ 325 h 1206"/>
                  <a:gd name="T32" fmla="*/ 416 w 2291"/>
                  <a:gd name="T33" fmla="*/ 264 h 1206"/>
                  <a:gd name="T34" fmla="*/ 457 w 2291"/>
                  <a:gd name="T35" fmla="*/ 238 h 1206"/>
                  <a:gd name="T36" fmla="*/ 502 w 2291"/>
                  <a:gd name="T37" fmla="*/ 198 h 1206"/>
                  <a:gd name="T38" fmla="*/ 552 w 2291"/>
                  <a:gd name="T39" fmla="*/ 165 h 1206"/>
                  <a:gd name="T40" fmla="*/ 607 w 2291"/>
                  <a:gd name="T41" fmla="*/ 139 h 1206"/>
                  <a:gd name="T42" fmla="*/ 680 w 2291"/>
                  <a:gd name="T43" fmla="*/ 97 h 1206"/>
                  <a:gd name="T44" fmla="*/ 727 w 2291"/>
                  <a:gd name="T45" fmla="*/ 84 h 1206"/>
                  <a:gd name="T46" fmla="*/ 781 w 2291"/>
                  <a:gd name="T47" fmla="*/ 58 h 1206"/>
                  <a:gd name="T48" fmla="*/ 839 w 2291"/>
                  <a:gd name="T49" fmla="*/ 41 h 1206"/>
                  <a:gd name="T50" fmla="*/ 898 w 2291"/>
                  <a:gd name="T51" fmla="*/ 32 h 1206"/>
                  <a:gd name="T52" fmla="*/ 980 w 2291"/>
                  <a:gd name="T53" fmla="*/ 12 h 1206"/>
                  <a:gd name="T54" fmla="*/ 1028 w 2291"/>
                  <a:gd name="T55" fmla="*/ 11 h 1206"/>
                  <a:gd name="T56" fmla="*/ 1088 w 2291"/>
                  <a:gd name="T57" fmla="*/ 2 h 1206"/>
                  <a:gd name="T58" fmla="*/ 1145 w 2291"/>
                  <a:gd name="T59" fmla="*/ 6 h 1206"/>
                  <a:gd name="T60" fmla="*/ 1220 w 2291"/>
                  <a:gd name="T61" fmla="*/ 3 h 1206"/>
                  <a:gd name="T62" fmla="*/ 1267 w 2291"/>
                  <a:gd name="T63" fmla="*/ 12 h 1206"/>
                  <a:gd name="T64" fmla="*/ 1327 w 2291"/>
                  <a:gd name="T65" fmla="*/ 14 h 1206"/>
                  <a:gd name="T66" fmla="*/ 1387 w 2291"/>
                  <a:gd name="T67" fmla="*/ 25 h 1206"/>
                  <a:gd name="T68" fmla="*/ 1444 w 2291"/>
                  <a:gd name="T69" fmla="*/ 44 h 1206"/>
                  <a:gd name="T70" fmla="*/ 1525 w 2291"/>
                  <a:gd name="T71" fmla="*/ 64 h 1206"/>
                  <a:gd name="T72" fmla="*/ 1569 w 2291"/>
                  <a:gd name="T73" fmla="*/ 85 h 1206"/>
                  <a:gd name="T74" fmla="*/ 1626 w 2291"/>
                  <a:gd name="T75" fmla="*/ 104 h 1206"/>
                  <a:gd name="T76" fmla="*/ 1680 w 2291"/>
                  <a:gd name="T77" fmla="*/ 131 h 1206"/>
                  <a:gd name="T78" fmla="*/ 1729 w 2291"/>
                  <a:gd name="T79" fmla="*/ 165 h 1206"/>
                  <a:gd name="T80" fmla="*/ 1802 w 2291"/>
                  <a:gd name="T81" fmla="*/ 207 h 1206"/>
                  <a:gd name="T82" fmla="*/ 1837 w 2291"/>
                  <a:gd name="T83" fmla="*/ 240 h 1206"/>
                  <a:gd name="T84" fmla="*/ 1886 w 2291"/>
                  <a:gd name="T85" fmla="*/ 274 h 1206"/>
                  <a:gd name="T86" fmla="*/ 1930 w 2291"/>
                  <a:gd name="T87" fmla="*/ 315 h 1206"/>
                  <a:gd name="T88" fmla="*/ 1968 w 2291"/>
                  <a:gd name="T89" fmla="*/ 362 h 1206"/>
                  <a:gd name="T90" fmla="*/ 2027 w 2291"/>
                  <a:gd name="T91" fmla="*/ 422 h 1206"/>
                  <a:gd name="T92" fmla="*/ 2052 w 2291"/>
                  <a:gd name="T93" fmla="*/ 464 h 1206"/>
                  <a:gd name="T94" fmla="*/ 2090 w 2291"/>
                  <a:gd name="T95" fmla="*/ 511 h 1206"/>
                  <a:gd name="T96" fmla="*/ 2122 w 2291"/>
                  <a:gd name="T97" fmla="*/ 562 h 1206"/>
                  <a:gd name="T98" fmla="*/ 2146 w 2291"/>
                  <a:gd name="T99" fmla="*/ 617 h 1206"/>
                  <a:gd name="T100" fmla="*/ 2187 w 2291"/>
                  <a:gd name="T101" fmla="*/ 691 h 1206"/>
                  <a:gd name="T102" fmla="*/ 2200 w 2291"/>
                  <a:gd name="T103" fmla="*/ 737 h 1206"/>
                  <a:gd name="T104" fmla="*/ 2225 w 2291"/>
                  <a:gd name="T105" fmla="*/ 792 h 1206"/>
                  <a:gd name="T106" fmla="*/ 2243 w 2291"/>
                  <a:gd name="T107" fmla="*/ 850 h 1206"/>
                  <a:gd name="T108" fmla="*/ 2252 w 2291"/>
                  <a:gd name="T109" fmla="*/ 909 h 1206"/>
                  <a:gd name="T110" fmla="*/ 2274 w 2291"/>
                  <a:gd name="T111" fmla="*/ 991 h 1206"/>
                  <a:gd name="T112" fmla="*/ 2275 w 2291"/>
                  <a:gd name="T113" fmla="*/ 1039 h 1206"/>
                  <a:gd name="T114" fmla="*/ 2287 w 2291"/>
                  <a:gd name="T115" fmla="*/ 1098 h 1206"/>
                  <a:gd name="T116" fmla="*/ 2290 w 2291"/>
                  <a:gd name="T117" fmla="*/ 1158 h 1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91" h="1206">
                    <a:moveTo>
                      <a:pt x="0" y="1200"/>
                    </a:moveTo>
                    <a:cubicBezTo>
                      <a:pt x="0" y="1202"/>
                      <a:pt x="0" y="1204"/>
                      <a:pt x="0" y="1206"/>
                    </a:cubicBezTo>
                    <a:cubicBezTo>
                      <a:pt x="5" y="1206"/>
                      <a:pt x="5" y="1206"/>
                      <a:pt x="5" y="1206"/>
                    </a:cubicBezTo>
                    <a:cubicBezTo>
                      <a:pt x="5" y="1204"/>
                      <a:pt x="5" y="1202"/>
                      <a:pt x="5" y="1201"/>
                    </a:cubicBezTo>
                    <a:lnTo>
                      <a:pt x="0" y="1200"/>
                    </a:lnTo>
                    <a:close/>
                    <a:moveTo>
                      <a:pt x="0" y="1176"/>
                    </a:moveTo>
                    <a:cubicBezTo>
                      <a:pt x="0" y="1180"/>
                      <a:pt x="0" y="1184"/>
                      <a:pt x="0" y="1188"/>
                    </a:cubicBezTo>
                    <a:cubicBezTo>
                      <a:pt x="5" y="1189"/>
                      <a:pt x="5" y="1189"/>
                      <a:pt x="5" y="1189"/>
                    </a:cubicBezTo>
                    <a:cubicBezTo>
                      <a:pt x="5" y="1185"/>
                      <a:pt x="5" y="1181"/>
                      <a:pt x="5" y="1177"/>
                    </a:cubicBezTo>
                    <a:lnTo>
                      <a:pt x="0" y="1176"/>
                    </a:lnTo>
                    <a:close/>
                    <a:moveTo>
                      <a:pt x="1" y="1152"/>
                    </a:moveTo>
                    <a:cubicBezTo>
                      <a:pt x="1" y="1156"/>
                      <a:pt x="1" y="1160"/>
                      <a:pt x="0" y="1164"/>
                    </a:cubicBezTo>
                    <a:cubicBezTo>
                      <a:pt x="6" y="1165"/>
                      <a:pt x="6" y="1165"/>
                      <a:pt x="6" y="1165"/>
                    </a:cubicBezTo>
                    <a:cubicBezTo>
                      <a:pt x="6" y="1161"/>
                      <a:pt x="6" y="1157"/>
                      <a:pt x="6" y="1153"/>
                    </a:cubicBezTo>
                    <a:cubicBezTo>
                      <a:pt x="1" y="1152"/>
                      <a:pt x="1" y="1152"/>
                      <a:pt x="1" y="1152"/>
                    </a:cubicBezTo>
                    <a:close/>
                    <a:moveTo>
                      <a:pt x="2" y="1128"/>
                    </a:moveTo>
                    <a:cubicBezTo>
                      <a:pt x="2" y="1132"/>
                      <a:pt x="2" y="1136"/>
                      <a:pt x="1" y="1140"/>
                    </a:cubicBezTo>
                    <a:cubicBezTo>
                      <a:pt x="7" y="1141"/>
                      <a:pt x="7" y="1141"/>
                      <a:pt x="7" y="1141"/>
                    </a:cubicBezTo>
                    <a:cubicBezTo>
                      <a:pt x="7" y="1137"/>
                      <a:pt x="7" y="1133"/>
                      <a:pt x="7" y="1129"/>
                    </a:cubicBezTo>
                    <a:lnTo>
                      <a:pt x="2" y="1128"/>
                    </a:lnTo>
                    <a:close/>
                    <a:moveTo>
                      <a:pt x="4" y="1104"/>
                    </a:moveTo>
                    <a:cubicBezTo>
                      <a:pt x="3" y="1108"/>
                      <a:pt x="3" y="1112"/>
                      <a:pt x="3" y="1116"/>
                    </a:cubicBezTo>
                    <a:cubicBezTo>
                      <a:pt x="8" y="1117"/>
                      <a:pt x="8" y="1117"/>
                      <a:pt x="8" y="1117"/>
                    </a:cubicBezTo>
                    <a:cubicBezTo>
                      <a:pt x="8" y="1113"/>
                      <a:pt x="9" y="1109"/>
                      <a:pt x="9" y="1105"/>
                    </a:cubicBezTo>
                    <a:lnTo>
                      <a:pt x="4" y="1104"/>
                    </a:lnTo>
                    <a:close/>
                    <a:moveTo>
                      <a:pt x="6" y="1080"/>
                    </a:moveTo>
                    <a:cubicBezTo>
                      <a:pt x="5" y="1084"/>
                      <a:pt x="5" y="1088"/>
                      <a:pt x="5" y="1092"/>
                    </a:cubicBezTo>
                    <a:cubicBezTo>
                      <a:pt x="10" y="1093"/>
                      <a:pt x="10" y="1093"/>
                      <a:pt x="10" y="1093"/>
                    </a:cubicBezTo>
                    <a:cubicBezTo>
                      <a:pt x="10" y="1089"/>
                      <a:pt x="11" y="1085"/>
                      <a:pt x="11" y="1081"/>
                    </a:cubicBezTo>
                    <a:lnTo>
                      <a:pt x="6" y="1080"/>
                    </a:lnTo>
                    <a:close/>
                    <a:moveTo>
                      <a:pt x="8" y="1057"/>
                    </a:moveTo>
                    <a:cubicBezTo>
                      <a:pt x="8" y="1061"/>
                      <a:pt x="7" y="1065"/>
                      <a:pt x="7" y="1069"/>
                    </a:cubicBezTo>
                    <a:cubicBezTo>
                      <a:pt x="12" y="1069"/>
                      <a:pt x="12" y="1069"/>
                      <a:pt x="12" y="1069"/>
                    </a:cubicBezTo>
                    <a:cubicBezTo>
                      <a:pt x="12" y="1065"/>
                      <a:pt x="13" y="1061"/>
                      <a:pt x="13" y="1057"/>
                    </a:cubicBezTo>
                    <a:lnTo>
                      <a:pt x="8" y="1057"/>
                    </a:lnTo>
                    <a:close/>
                    <a:moveTo>
                      <a:pt x="11" y="1033"/>
                    </a:moveTo>
                    <a:cubicBezTo>
                      <a:pt x="10" y="1037"/>
                      <a:pt x="10" y="1041"/>
                      <a:pt x="9" y="1045"/>
                    </a:cubicBezTo>
                    <a:cubicBezTo>
                      <a:pt x="15" y="1045"/>
                      <a:pt x="15" y="1045"/>
                      <a:pt x="15" y="1045"/>
                    </a:cubicBezTo>
                    <a:cubicBezTo>
                      <a:pt x="15" y="1041"/>
                      <a:pt x="16" y="1037"/>
                      <a:pt x="16" y="1033"/>
                    </a:cubicBezTo>
                    <a:lnTo>
                      <a:pt x="11" y="1033"/>
                    </a:lnTo>
                    <a:close/>
                    <a:moveTo>
                      <a:pt x="14" y="1009"/>
                    </a:moveTo>
                    <a:cubicBezTo>
                      <a:pt x="14" y="1013"/>
                      <a:pt x="13" y="1017"/>
                      <a:pt x="12" y="1021"/>
                    </a:cubicBezTo>
                    <a:cubicBezTo>
                      <a:pt x="18" y="1022"/>
                      <a:pt x="18" y="1022"/>
                      <a:pt x="18" y="1022"/>
                    </a:cubicBezTo>
                    <a:cubicBezTo>
                      <a:pt x="18" y="1018"/>
                      <a:pt x="19" y="1014"/>
                      <a:pt x="19" y="1010"/>
                    </a:cubicBezTo>
                    <a:lnTo>
                      <a:pt x="14" y="1009"/>
                    </a:lnTo>
                    <a:close/>
                    <a:moveTo>
                      <a:pt x="18" y="985"/>
                    </a:moveTo>
                    <a:cubicBezTo>
                      <a:pt x="17" y="989"/>
                      <a:pt x="17" y="993"/>
                      <a:pt x="16" y="997"/>
                    </a:cubicBezTo>
                    <a:cubicBezTo>
                      <a:pt x="21" y="998"/>
                      <a:pt x="21" y="998"/>
                      <a:pt x="21" y="998"/>
                    </a:cubicBezTo>
                    <a:cubicBezTo>
                      <a:pt x="22" y="994"/>
                      <a:pt x="22" y="990"/>
                      <a:pt x="23" y="986"/>
                    </a:cubicBezTo>
                    <a:lnTo>
                      <a:pt x="18" y="985"/>
                    </a:lnTo>
                    <a:close/>
                    <a:moveTo>
                      <a:pt x="22" y="961"/>
                    </a:moveTo>
                    <a:cubicBezTo>
                      <a:pt x="21" y="965"/>
                      <a:pt x="21" y="969"/>
                      <a:pt x="20" y="973"/>
                    </a:cubicBezTo>
                    <a:cubicBezTo>
                      <a:pt x="25" y="974"/>
                      <a:pt x="25" y="974"/>
                      <a:pt x="25" y="974"/>
                    </a:cubicBezTo>
                    <a:cubicBezTo>
                      <a:pt x="26" y="970"/>
                      <a:pt x="27" y="966"/>
                      <a:pt x="27" y="962"/>
                    </a:cubicBezTo>
                    <a:lnTo>
                      <a:pt x="22" y="961"/>
                    </a:lnTo>
                    <a:close/>
                    <a:moveTo>
                      <a:pt x="27" y="938"/>
                    </a:moveTo>
                    <a:cubicBezTo>
                      <a:pt x="26" y="942"/>
                      <a:pt x="25" y="946"/>
                      <a:pt x="24" y="950"/>
                    </a:cubicBezTo>
                    <a:cubicBezTo>
                      <a:pt x="30" y="951"/>
                      <a:pt x="30" y="951"/>
                      <a:pt x="30" y="951"/>
                    </a:cubicBezTo>
                    <a:cubicBezTo>
                      <a:pt x="30" y="947"/>
                      <a:pt x="31" y="943"/>
                      <a:pt x="32" y="939"/>
                    </a:cubicBezTo>
                    <a:lnTo>
                      <a:pt x="27" y="938"/>
                    </a:lnTo>
                    <a:close/>
                    <a:moveTo>
                      <a:pt x="32" y="914"/>
                    </a:moveTo>
                    <a:cubicBezTo>
                      <a:pt x="31" y="918"/>
                      <a:pt x="30" y="922"/>
                      <a:pt x="29" y="926"/>
                    </a:cubicBezTo>
                    <a:cubicBezTo>
                      <a:pt x="34" y="927"/>
                      <a:pt x="34" y="927"/>
                      <a:pt x="34" y="927"/>
                    </a:cubicBezTo>
                    <a:cubicBezTo>
                      <a:pt x="35" y="923"/>
                      <a:pt x="36" y="919"/>
                      <a:pt x="37" y="915"/>
                    </a:cubicBezTo>
                    <a:lnTo>
                      <a:pt x="32" y="914"/>
                    </a:lnTo>
                    <a:close/>
                    <a:moveTo>
                      <a:pt x="37" y="891"/>
                    </a:moveTo>
                    <a:cubicBezTo>
                      <a:pt x="36" y="895"/>
                      <a:pt x="35" y="899"/>
                      <a:pt x="34" y="903"/>
                    </a:cubicBezTo>
                    <a:cubicBezTo>
                      <a:pt x="40" y="904"/>
                      <a:pt x="40" y="904"/>
                      <a:pt x="40" y="904"/>
                    </a:cubicBezTo>
                    <a:cubicBezTo>
                      <a:pt x="40" y="900"/>
                      <a:pt x="41" y="896"/>
                      <a:pt x="42" y="892"/>
                    </a:cubicBezTo>
                    <a:lnTo>
                      <a:pt x="37" y="891"/>
                    </a:lnTo>
                    <a:close/>
                    <a:moveTo>
                      <a:pt x="43" y="868"/>
                    </a:moveTo>
                    <a:cubicBezTo>
                      <a:pt x="42" y="871"/>
                      <a:pt x="41" y="875"/>
                      <a:pt x="40" y="879"/>
                    </a:cubicBezTo>
                    <a:cubicBezTo>
                      <a:pt x="45" y="881"/>
                      <a:pt x="45" y="881"/>
                      <a:pt x="45" y="881"/>
                    </a:cubicBezTo>
                    <a:cubicBezTo>
                      <a:pt x="46" y="877"/>
                      <a:pt x="47" y="873"/>
                      <a:pt x="48" y="869"/>
                    </a:cubicBezTo>
                    <a:lnTo>
                      <a:pt x="43" y="868"/>
                    </a:lnTo>
                    <a:close/>
                    <a:moveTo>
                      <a:pt x="49" y="844"/>
                    </a:moveTo>
                    <a:cubicBezTo>
                      <a:pt x="48" y="848"/>
                      <a:pt x="47" y="852"/>
                      <a:pt x="46" y="856"/>
                    </a:cubicBezTo>
                    <a:cubicBezTo>
                      <a:pt x="51" y="857"/>
                      <a:pt x="51" y="857"/>
                      <a:pt x="51" y="857"/>
                    </a:cubicBezTo>
                    <a:cubicBezTo>
                      <a:pt x="52" y="854"/>
                      <a:pt x="53" y="850"/>
                      <a:pt x="54" y="846"/>
                    </a:cubicBezTo>
                    <a:lnTo>
                      <a:pt x="49" y="844"/>
                    </a:lnTo>
                    <a:close/>
                    <a:moveTo>
                      <a:pt x="56" y="821"/>
                    </a:moveTo>
                    <a:cubicBezTo>
                      <a:pt x="55" y="825"/>
                      <a:pt x="54" y="829"/>
                      <a:pt x="53" y="833"/>
                    </a:cubicBezTo>
                    <a:cubicBezTo>
                      <a:pt x="58" y="834"/>
                      <a:pt x="58" y="834"/>
                      <a:pt x="58" y="834"/>
                    </a:cubicBezTo>
                    <a:cubicBezTo>
                      <a:pt x="59" y="831"/>
                      <a:pt x="60" y="827"/>
                      <a:pt x="61" y="823"/>
                    </a:cubicBezTo>
                    <a:lnTo>
                      <a:pt x="56" y="821"/>
                    </a:lnTo>
                    <a:close/>
                    <a:moveTo>
                      <a:pt x="63" y="798"/>
                    </a:moveTo>
                    <a:cubicBezTo>
                      <a:pt x="62" y="802"/>
                      <a:pt x="61" y="806"/>
                      <a:pt x="60" y="810"/>
                    </a:cubicBezTo>
                    <a:cubicBezTo>
                      <a:pt x="65" y="811"/>
                      <a:pt x="65" y="811"/>
                      <a:pt x="65" y="811"/>
                    </a:cubicBezTo>
                    <a:cubicBezTo>
                      <a:pt x="66" y="808"/>
                      <a:pt x="67" y="804"/>
                      <a:pt x="68" y="800"/>
                    </a:cubicBezTo>
                    <a:cubicBezTo>
                      <a:pt x="63" y="798"/>
                      <a:pt x="63" y="798"/>
                      <a:pt x="63" y="798"/>
                    </a:cubicBezTo>
                    <a:close/>
                    <a:moveTo>
                      <a:pt x="71" y="776"/>
                    </a:moveTo>
                    <a:cubicBezTo>
                      <a:pt x="70" y="779"/>
                      <a:pt x="68" y="783"/>
                      <a:pt x="67" y="787"/>
                    </a:cubicBezTo>
                    <a:cubicBezTo>
                      <a:pt x="72" y="789"/>
                      <a:pt x="72" y="789"/>
                      <a:pt x="72" y="789"/>
                    </a:cubicBezTo>
                    <a:cubicBezTo>
                      <a:pt x="73" y="785"/>
                      <a:pt x="75" y="781"/>
                      <a:pt x="76" y="777"/>
                    </a:cubicBezTo>
                    <a:lnTo>
                      <a:pt x="71" y="776"/>
                    </a:lnTo>
                    <a:close/>
                    <a:moveTo>
                      <a:pt x="79" y="753"/>
                    </a:moveTo>
                    <a:cubicBezTo>
                      <a:pt x="78" y="757"/>
                      <a:pt x="76" y="760"/>
                      <a:pt x="75" y="764"/>
                    </a:cubicBezTo>
                    <a:cubicBezTo>
                      <a:pt x="80" y="766"/>
                      <a:pt x="80" y="766"/>
                      <a:pt x="80" y="766"/>
                    </a:cubicBezTo>
                    <a:cubicBezTo>
                      <a:pt x="81" y="762"/>
                      <a:pt x="83" y="759"/>
                      <a:pt x="84" y="755"/>
                    </a:cubicBezTo>
                    <a:lnTo>
                      <a:pt x="79" y="753"/>
                    </a:lnTo>
                    <a:close/>
                    <a:moveTo>
                      <a:pt x="88" y="730"/>
                    </a:moveTo>
                    <a:cubicBezTo>
                      <a:pt x="86" y="734"/>
                      <a:pt x="85" y="738"/>
                      <a:pt x="83" y="742"/>
                    </a:cubicBezTo>
                    <a:cubicBezTo>
                      <a:pt x="88" y="744"/>
                      <a:pt x="88" y="744"/>
                      <a:pt x="88" y="744"/>
                    </a:cubicBezTo>
                    <a:cubicBezTo>
                      <a:pt x="90" y="740"/>
                      <a:pt x="91" y="736"/>
                      <a:pt x="93" y="732"/>
                    </a:cubicBezTo>
                    <a:lnTo>
                      <a:pt x="88" y="730"/>
                    </a:lnTo>
                    <a:close/>
                    <a:moveTo>
                      <a:pt x="97" y="708"/>
                    </a:moveTo>
                    <a:cubicBezTo>
                      <a:pt x="95" y="712"/>
                      <a:pt x="94" y="716"/>
                      <a:pt x="92" y="719"/>
                    </a:cubicBezTo>
                    <a:cubicBezTo>
                      <a:pt x="97" y="721"/>
                      <a:pt x="97" y="721"/>
                      <a:pt x="97" y="721"/>
                    </a:cubicBezTo>
                    <a:cubicBezTo>
                      <a:pt x="98" y="718"/>
                      <a:pt x="100" y="714"/>
                      <a:pt x="101" y="710"/>
                    </a:cubicBezTo>
                    <a:lnTo>
                      <a:pt x="97" y="708"/>
                    </a:lnTo>
                    <a:close/>
                    <a:moveTo>
                      <a:pt x="106" y="686"/>
                    </a:moveTo>
                    <a:cubicBezTo>
                      <a:pt x="104" y="690"/>
                      <a:pt x="103" y="693"/>
                      <a:pt x="101" y="697"/>
                    </a:cubicBezTo>
                    <a:cubicBezTo>
                      <a:pt x="106" y="699"/>
                      <a:pt x="106" y="699"/>
                      <a:pt x="106" y="699"/>
                    </a:cubicBezTo>
                    <a:cubicBezTo>
                      <a:pt x="108" y="695"/>
                      <a:pt x="109" y="692"/>
                      <a:pt x="111" y="688"/>
                    </a:cubicBezTo>
                    <a:lnTo>
                      <a:pt x="106" y="686"/>
                    </a:lnTo>
                    <a:close/>
                    <a:moveTo>
                      <a:pt x="116" y="664"/>
                    </a:moveTo>
                    <a:cubicBezTo>
                      <a:pt x="114" y="668"/>
                      <a:pt x="112" y="671"/>
                      <a:pt x="111" y="675"/>
                    </a:cubicBezTo>
                    <a:cubicBezTo>
                      <a:pt x="116" y="677"/>
                      <a:pt x="116" y="677"/>
                      <a:pt x="116" y="677"/>
                    </a:cubicBezTo>
                    <a:cubicBezTo>
                      <a:pt x="117" y="674"/>
                      <a:pt x="119" y="670"/>
                      <a:pt x="121" y="666"/>
                    </a:cubicBezTo>
                    <a:cubicBezTo>
                      <a:pt x="116" y="664"/>
                      <a:pt x="116" y="664"/>
                      <a:pt x="116" y="664"/>
                    </a:cubicBezTo>
                    <a:close/>
                    <a:moveTo>
                      <a:pt x="126" y="642"/>
                    </a:moveTo>
                    <a:cubicBezTo>
                      <a:pt x="124" y="646"/>
                      <a:pt x="123" y="649"/>
                      <a:pt x="121" y="653"/>
                    </a:cubicBezTo>
                    <a:cubicBezTo>
                      <a:pt x="126" y="655"/>
                      <a:pt x="126" y="655"/>
                      <a:pt x="126" y="655"/>
                    </a:cubicBezTo>
                    <a:cubicBezTo>
                      <a:pt x="127" y="652"/>
                      <a:pt x="129" y="648"/>
                      <a:pt x="131" y="645"/>
                    </a:cubicBezTo>
                    <a:lnTo>
                      <a:pt x="126" y="642"/>
                    </a:lnTo>
                    <a:close/>
                    <a:moveTo>
                      <a:pt x="137" y="621"/>
                    </a:moveTo>
                    <a:cubicBezTo>
                      <a:pt x="135" y="624"/>
                      <a:pt x="133" y="628"/>
                      <a:pt x="131" y="631"/>
                    </a:cubicBezTo>
                    <a:cubicBezTo>
                      <a:pt x="136" y="634"/>
                      <a:pt x="136" y="634"/>
                      <a:pt x="136" y="634"/>
                    </a:cubicBezTo>
                    <a:cubicBezTo>
                      <a:pt x="138" y="630"/>
                      <a:pt x="140" y="627"/>
                      <a:pt x="141" y="623"/>
                    </a:cubicBezTo>
                    <a:lnTo>
                      <a:pt x="137" y="621"/>
                    </a:lnTo>
                    <a:close/>
                    <a:moveTo>
                      <a:pt x="148" y="599"/>
                    </a:moveTo>
                    <a:cubicBezTo>
                      <a:pt x="146" y="603"/>
                      <a:pt x="144" y="606"/>
                      <a:pt x="142" y="610"/>
                    </a:cubicBezTo>
                    <a:cubicBezTo>
                      <a:pt x="147" y="612"/>
                      <a:pt x="147" y="612"/>
                      <a:pt x="147" y="612"/>
                    </a:cubicBezTo>
                    <a:cubicBezTo>
                      <a:pt x="149" y="609"/>
                      <a:pt x="151" y="605"/>
                      <a:pt x="153" y="602"/>
                    </a:cubicBezTo>
                    <a:lnTo>
                      <a:pt x="148" y="599"/>
                    </a:lnTo>
                    <a:close/>
                    <a:moveTo>
                      <a:pt x="159" y="578"/>
                    </a:moveTo>
                    <a:cubicBezTo>
                      <a:pt x="157" y="582"/>
                      <a:pt x="155" y="585"/>
                      <a:pt x="153" y="589"/>
                    </a:cubicBezTo>
                    <a:cubicBezTo>
                      <a:pt x="158" y="591"/>
                      <a:pt x="158" y="591"/>
                      <a:pt x="158" y="591"/>
                    </a:cubicBezTo>
                    <a:cubicBezTo>
                      <a:pt x="160" y="588"/>
                      <a:pt x="162" y="584"/>
                      <a:pt x="164" y="581"/>
                    </a:cubicBezTo>
                    <a:lnTo>
                      <a:pt x="159" y="578"/>
                    </a:lnTo>
                    <a:close/>
                    <a:moveTo>
                      <a:pt x="171" y="557"/>
                    </a:moveTo>
                    <a:cubicBezTo>
                      <a:pt x="169" y="561"/>
                      <a:pt x="167" y="564"/>
                      <a:pt x="165" y="568"/>
                    </a:cubicBezTo>
                    <a:cubicBezTo>
                      <a:pt x="170" y="570"/>
                      <a:pt x="170" y="570"/>
                      <a:pt x="170" y="570"/>
                    </a:cubicBezTo>
                    <a:cubicBezTo>
                      <a:pt x="172" y="567"/>
                      <a:pt x="174" y="564"/>
                      <a:pt x="176" y="560"/>
                    </a:cubicBezTo>
                    <a:lnTo>
                      <a:pt x="171" y="557"/>
                    </a:lnTo>
                    <a:close/>
                    <a:moveTo>
                      <a:pt x="184" y="537"/>
                    </a:moveTo>
                    <a:cubicBezTo>
                      <a:pt x="182" y="540"/>
                      <a:pt x="179" y="544"/>
                      <a:pt x="177" y="547"/>
                    </a:cubicBezTo>
                    <a:cubicBezTo>
                      <a:pt x="182" y="550"/>
                      <a:pt x="182" y="550"/>
                      <a:pt x="182" y="550"/>
                    </a:cubicBezTo>
                    <a:cubicBezTo>
                      <a:pt x="184" y="546"/>
                      <a:pt x="186" y="543"/>
                      <a:pt x="188" y="540"/>
                    </a:cubicBezTo>
                    <a:lnTo>
                      <a:pt x="184" y="537"/>
                    </a:lnTo>
                    <a:close/>
                    <a:moveTo>
                      <a:pt x="196" y="516"/>
                    </a:moveTo>
                    <a:cubicBezTo>
                      <a:pt x="194" y="520"/>
                      <a:pt x="192" y="523"/>
                      <a:pt x="190" y="527"/>
                    </a:cubicBezTo>
                    <a:cubicBezTo>
                      <a:pt x="195" y="529"/>
                      <a:pt x="195" y="529"/>
                      <a:pt x="195" y="529"/>
                    </a:cubicBezTo>
                    <a:cubicBezTo>
                      <a:pt x="197" y="526"/>
                      <a:pt x="199" y="523"/>
                      <a:pt x="201" y="519"/>
                    </a:cubicBezTo>
                    <a:lnTo>
                      <a:pt x="196" y="516"/>
                    </a:lnTo>
                    <a:close/>
                    <a:moveTo>
                      <a:pt x="210" y="496"/>
                    </a:moveTo>
                    <a:cubicBezTo>
                      <a:pt x="207" y="500"/>
                      <a:pt x="205" y="503"/>
                      <a:pt x="203" y="506"/>
                    </a:cubicBezTo>
                    <a:cubicBezTo>
                      <a:pt x="207" y="509"/>
                      <a:pt x="207" y="509"/>
                      <a:pt x="207" y="509"/>
                    </a:cubicBezTo>
                    <a:cubicBezTo>
                      <a:pt x="210" y="506"/>
                      <a:pt x="212" y="503"/>
                      <a:pt x="214" y="499"/>
                    </a:cubicBezTo>
                    <a:lnTo>
                      <a:pt x="210" y="496"/>
                    </a:lnTo>
                    <a:close/>
                    <a:moveTo>
                      <a:pt x="223" y="477"/>
                    </a:moveTo>
                    <a:cubicBezTo>
                      <a:pt x="221" y="480"/>
                      <a:pt x="219" y="483"/>
                      <a:pt x="216" y="486"/>
                    </a:cubicBezTo>
                    <a:cubicBezTo>
                      <a:pt x="221" y="490"/>
                      <a:pt x="221" y="490"/>
                      <a:pt x="221" y="490"/>
                    </a:cubicBezTo>
                    <a:cubicBezTo>
                      <a:pt x="223" y="486"/>
                      <a:pt x="225" y="483"/>
                      <a:pt x="228" y="480"/>
                    </a:cubicBezTo>
                    <a:lnTo>
                      <a:pt x="223" y="477"/>
                    </a:lnTo>
                    <a:close/>
                    <a:moveTo>
                      <a:pt x="237" y="457"/>
                    </a:moveTo>
                    <a:cubicBezTo>
                      <a:pt x="235" y="460"/>
                      <a:pt x="232" y="464"/>
                      <a:pt x="230" y="467"/>
                    </a:cubicBezTo>
                    <a:cubicBezTo>
                      <a:pt x="234" y="470"/>
                      <a:pt x="234" y="470"/>
                      <a:pt x="234" y="470"/>
                    </a:cubicBezTo>
                    <a:cubicBezTo>
                      <a:pt x="237" y="467"/>
                      <a:pt x="239" y="464"/>
                      <a:pt x="241" y="460"/>
                    </a:cubicBezTo>
                    <a:lnTo>
                      <a:pt x="237" y="457"/>
                    </a:lnTo>
                    <a:close/>
                    <a:moveTo>
                      <a:pt x="251" y="438"/>
                    </a:moveTo>
                    <a:cubicBezTo>
                      <a:pt x="249" y="441"/>
                      <a:pt x="247" y="444"/>
                      <a:pt x="244" y="448"/>
                    </a:cubicBezTo>
                    <a:cubicBezTo>
                      <a:pt x="249" y="451"/>
                      <a:pt x="249" y="451"/>
                      <a:pt x="249" y="451"/>
                    </a:cubicBezTo>
                    <a:cubicBezTo>
                      <a:pt x="251" y="448"/>
                      <a:pt x="253" y="444"/>
                      <a:pt x="256" y="441"/>
                    </a:cubicBezTo>
                    <a:lnTo>
                      <a:pt x="251" y="438"/>
                    </a:lnTo>
                    <a:close/>
                    <a:moveTo>
                      <a:pt x="266" y="419"/>
                    </a:moveTo>
                    <a:cubicBezTo>
                      <a:pt x="264" y="422"/>
                      <a:pt x="261" y="425"/>
                      <a:pt x="259" y="429"/>
                    </a:cubicBezTo>
                    <a:cubicBezTo>
                      <a:pt x="263" y="432"/>
                      <a:pt x="263" y="432"/>
                      <a:pt x="263" y="432"/>
                    </a:cubicBezTo>
                    <a:cubicBezTo>
                      <a:pt x="265" y="429"/>
                      <a:pt x="268" y="426"/>
                      <a:pt x="270" y="422"/>
                    </a:cubicBezTo>
                    <a:lnTo>
                      <a:pt x="266" y="419"/>
                    </a:lnTo>
                    <a:close/>
                    <a:moveTo>
                      <a:pt x="281" y="401"/>
                    </a:moveTo>
                    <a:cubicBezTo>
                      <a:pt x="279" y="404"/>
                      <a:pt x="276" y="407"/>
                      <a:pt x="274" y="410"/>
                    </a:cubicBezTo>
                    <a:cubicBezTo>
                      <a:pt x="278" y="413"/>
                      <a:pt x="278" y="413"/>
                      <a:pt x="278" y="413"/>
                    </a:cubicBezTo>
                    <a:cubicBezTo>
                      <a:pt x="280" y="410"/>
                      <a:pt x="283" y="407"/>
                      <a:pt x="285" y="404"/>
                    </a:cubicBezTo>
                    <a:lnTo>
                      <a:pt x="281" y="401"/>
                    </a:lnTo>
                    <a:close/>
                    <a:moveTo>
                      <a:pt x="297" y="382"/>
                    </a:moveTo>
                    <a:cubicBezTo>
                      <a:pt x="294" y="385"/>
                      <a:pt x="292" y="388"/>
                      <a:pt x="289" y="391"/>
                    </a:cubicBezTo>
                    <a:cubicBezTo>
                      <a:pt x="293" y="395"/>
                      <a:pt x="293" y="395"/>
                      <a:pt x="293" y="395"/>
                    </a:cubicBezTo>
                    <a:cubicBezTo>
                      <a:pt x="296" y="392"/>
                      <a:pt x="298" y="389"/>
                      <a:pt x="301" y="386"/>
                    </a:cubicBezTo>
                    <a:lnTo>
                      <a:pt x="297" y="382"/>
                    </a:lnTo>
                    <a:close/>
                    <a:moveTo>
                      <a:pt x="313" y="364"/>
                    </a:moveTo>
                    <a:cubicBezTo>
                      <a:pt x="310" y="367"/>
                      <a:pt x="307" y="370"/>
                      <a:pt x="305" y="373"/>
                    </a:cubicBezTo>
                    <a:cubicBezTo>
                      <a:pt x="309" y="377"/>
                      <a:pt x="309" y="377"/>
                      <a:pt x="309" y="377"/>
                    </a:cubicBezTo>
                    <a:cubicBezTo>
                      <a:pt x="311" y="374"/>
                      <a:pt x="314" y="371"/>
                      <a:pt x="317" y="368"/>
                    </a:cubicBezTo>
                    <a:lnTo>
                      <a:pt x="313" y="364"/>
                    </a:lnTo>
                    <a:close/>
                    <a:moveTo>
                      <a:pt x="329" y="347"/>
                    </a:moveTo>
                    <a:cubicBezTo>
                      <a:pt x="326" y="350"/>
                      <a:pt x="324" y="353"/>
                      <a:pt x="321" y="355"/>
                    </a:cubicBezTo>
                    <a:cubicBezTo>
                      <a:pt x="325" y="359"/>
                      <a:pt x="325" y="359"/>
                      <a:pt x="325" y="359"/>
                    </a:cubicBezTo>
                    <a:cubicBezTo>
                      <a:pt x="328" y="356"/>
                      <a:pt x="330" y="353"/>
                      <a:pt x="333" y="350"/>
                    </a:cubicBezTo>
                    <a:lnTo>
                      <a:pt x="329" y="347"/>
                    </a:lnTo>
                    <a:close/>
                    <a:moveTo>
                      <a:pt x="346" y="329"/>
                    </a:moveTo>
                    <a:cubicBezTo>
                      <a:pt x="343" y="332"/>
                      <a:pt x="340" y="335"/>
                      <a:pt x="337" y="338"/>
                    </a:cubicBezTo>
                    <a:cubicBezTo>
                      <a:pt x="341" y="342"/>
                      <a:pt x="341" y="342"/>
                      <a:pt x="341" y="342"/>
                    </a:cubicBezTo>
                    <a:cubicBezTo>
                      <a:pt x="344" y="339"/>
                      <a:pt x="347" y="336"/>
                      <a:pt x="350" y="333"/>
                    </a:cubicBezTo>
                    <a:lnTo>
                      <a:pt x="346" y="329"/>
                    </a:lnTo>
                    <a:close/>
                    <a:moveTo>
                      <a:pt x="363" y="313"/>
                    </a:moveTo>
                    <a:cubicBezTo>
                      <a:pt x="360" y="315"/>
                      <a:pt x="357" y="318"/>
                      <a:pt x="354" y="321"/>
                    </a:cubicBezTo>
                    <a:cubicBezTo>
                      <a:pt x="358" y="325"/>
                      <a:pt x="358" y="325"/>
                      <a:pt x="358" y="325"/>
                    </a:cubicBezTo>
                    <a:cubicBezTo>
                      <a:pt x="361" y="322"/>
                      <a:pt x="364" y="319"/>
                      <a:pt x="367" y="316"/>
                    </a:cubicBezTo>
                    <a:lnTo>
                      <a:pt x="363" y="313"/>
                    </a:lnTo>
                    <a:close/>
                    <a:moveTo>
                      <a:pt x="380" y="296"/>
                    </a:moveTo>
                    <a:cubicBezTo>
                      <a:pt x="377" y="299"/>
                      <a:pt x="374" y="301"/>
                      <a:pt x="372" y="304"/>
                    </a:cubicBezTo>
                    <a:cubicBezTo>
                      <a:pt x="375" y="308"/>
                      <a:pt x="375" y="308"/>
                      <a:pt x="375" y="308"/>
                    </a:cubicBezTo>
                    <a:cubicBezTo>
                      <a:pt x="378" y="305"/>
                      <a:pt x="381" y="303"/>
                      <a:pt x="384" y="300"/>
                    </a:cubicBezTo>
                    <a:lnTo>
                      <a:pt x="380" y="296"/>
                    </a:lnTo>
                    <a:close/>
                    <a:moveTo>
                      <a:pt x="398" y="280"/>
                    </a:moveTo>
                    <a:cubicBezTo>
                      <a:pt x="395" y="282"/>
                      <a:pt x="392" y="285"/>
                      <a:pt x="389" y="288"/>
                    </a:cubicBezTo>
                    <a:cubicBezTo>
                      <a:pt x="393" y="292"/>
                      <a:pt x="393" y="292"/>
                      <a:pt x="393" y="292"/>
                    </a:cubicBezTo>
                    <a:cubicBezTo>
                      <a:pt x="396" y="289"/>
                      <a:pt x="399" y="286"/>
                      <a:pt x="402" y="284"/>
                    </a:cubicBezTo>
                    <a:lnTo>
                      <a:pt x="398" y="280"/>
                    </a:lnTo>
                    <a:close/>
                    <a:moveTo>
                      <a:pt x="416" y="264"/>
                    </a:moveTo>
                    <a:cubicBezTo>
                      <a:pt x="413" y="267"/>
                      <a:pt x="410" y="269"/>
                      <a:pt x="407" y="272"/>
                    </a:cubicBezTo>
                    <a:cubicBezTo>
                      <a:pt x="411" y="276"/>
                      <a:pt x="411" y="276"/>
                      <a:pt x="411" y="276"/>
                    </a:cubicBezTo>
                    <a:cubicBezTo>
                      <a:pt x="414" y="273"/>
                      <a:pt x="417" y="271"/>
                      <a:pt x="420" y="268"/>
                    </a:cubicBezTo>
                    <a:lnTo>
                      <a:pt x="416" y="264"/>
                    </a:lnTo>
                    <a:close/>
                    <a:moveTo>
                      <a:pt x="435" y="249"/>
                    </a:moveTo>
                    <a:cubicBezTo>
                      <a:pt x="432" y="251"/>
                      <a:pt x="428" y="254"/>
                      <a:pt x="425" y="256"/>
                    </a:cubicBezTo>
                    <a:cubicBezTo>
                      <a:pt x="429" y="260"/>
                      <a:pt x="429" y="260"/>
                      <a:pt x="429" y="260"/>
                    </a:cubicBezTo>
                    <a:cubicBezTo>
                      <a:pt x="432" y="258"/>
                      <a:pt x="435" y="255"/>
                      <a:pt x="438" y="253"/>
                    </a:cubicBezTo>
                    <a:lnTo>
                      <a:pt x="435" y="249"/>
                    </a:lnTo>
                    <a:close/>
                    <a:moveTo>
                      <a:pt x="453" y="234"/>
                    </a:moveTo>
                    <a:cubicBezTo>
                      <a:pt x="450" y="236"/>
                      <a:pt x="447" y="239"/>
                      <a:pt x="444" y="241"/>
                    </a:cubicBezTo>
                    <a:cubicBezTo>
                      <a:pt x="447" y="245"/>
                      <a:pt x="447" y="245"/>
                      <a:pt x="447" y="245"/>
                    </a:cubicBezTo>
                    <a:cubicBezTo>
                      <a:pt x="451" y="243"/>
                      <a:pt x="454" y="240"/>
                      <a:pt x="457" y="238"/>
                    </a:cubicBezTo>
                    <a:lnTo>
                      <a:pt x="453" y="234"/>
                    </a:lnTo>
                    <a:close/>
                    <a:moveTo>
                      <a:pt x="473" y="219"/>
                    </a:moveTo>
                    <a:cubicBezTo>
                      <a:pt x="469" y="221"/>
                      <a:pt x="466" y="224"/>
                      <a:pt x="463" y="226"/>
                    </a:cubicBezTo>
                    <a:cubicBezTo>
                      <a:pt x="466" y="231"/>
                      <a:pt x="466" y="231"/>
                      <a:pt x="466" y="231"/>
                    </a:cubicBezTo>
                    <a:cubicBezTo>
                      <a:pt x="469" y="228"/>
                      <a:pt x="473" y="226"/>
                      <a:pt x="476" y="223"/>
                    </a:cubicBezTo>
                    <a:lnTo>
                      <a:pt x="473" y="219"/>
                    </a:lnTo>
                    <a:close/>
                    <a:moveTo>
                      <a:pt x="492" y="205"/>
                    </a:moveTo>
                    <a:cubicBezTo>
                      <a:pt x="489" y="207"/>
                      <a:pt x="486" y="210"/>
                      <a:pt x="482" y="212"/>
                    </a:cubicBezTo>
                    <a:cubicBezTo>
                      <a:pt x="485" y="216"/>
                      <a:pt x="485" y="216"/>
                      <a:pt x="485" y="216"/>
                    </a:cubicBezTo>
                    <a:cubicBezTo>
                      <a:pt x="489" y="214"/>
                      <a:pt x="492" y="212"/>
                      <a:pt x="495" y="209"/>
                    </a:cubicBezTo>
                    <a:lnTo>
                      <a:pt x="492" y="205"/>
                    </a:lnTo>
                    <a:close/>
                    <a:moveTo>
                      <a:pt x="512" y="191"/>
                    </a:moveTo>
                    <a:cubicBezTo>
                      <a:pt x="509" y="193"/>
                      <a:pt x="505" y="196"/>
                      <a:pt x="502" y="198"/>
                    </a:cubicBezTo>
                    <a:cubicBezTo>
                      <a:pt x="505" y="202"/>
                      <a:pt x="505" y="202"/>
                      <a:pt x="505" y="202"/>
                    </a:cubicBezTo>
                    <a:cubicBezTo>
                      <a:pt x="508" y="200"/>
                      <a:pt x="512" y="198"/>
                      <a:pt x="515" y="196"/>
                    </a:cubicBezTo>
                    <a:lnTo>
                      <a:pt x="512" y="191"/>
                    </a:lnTo>
                    <a:close/>
                    <a:moveTo>
                      <a:pt x="532" y="178"/>
                    </a:moveTo>
                    <a:cubicBezTo>
                      <a:pt x="529" y="180"/>
                      <a:pt x="525" y="182"/>
                      <a:pt x="522" y="184"/>
                    </a:cubicBezTo>
                    <a:cubicBezTo>
                      <a:pt x="525" y="189"/>
                      <a:pt x="525" y="189"/>
                      <a:pt x="525" y="189"/>
                    </a:cubicBezTo>
                    <a:cubicBezTo>
                      <a:pt x="528" y="187"/>
                      <a:pt x="531" y="184"/>
                      <a:pt x="535" y="182"/>
                    </a:cubicBezTo>
                    <a:lnTo>
                      <a:pt x="532" y="178"/>
                    </a:lnTo>
                    <a:close/>
                    <a:moveTo>
                      <a:pt x="552" y="165"/>
                    </a:moveTo>
                    <a:cubicBezTo>
                      <a:pt x="549" y="167"/>
                      <a:pt x="545" y="169"/>
                      <a:pt x="542" y="171"/>
                    </a:cubicBezTo>
                    <a:cubicBezTo>
                      <a:pt x="545" y="176"/>
                      <a:pt x="545" y="176"/>
                      <a:pt x="545" y="176"/>
                    </a:cubicBezTo>
                    <a:cubicBezTo>
                      <a:pt x="548" y="174"/>
                      <a:pt x="552" y="172"/>
                      <a:pt x="555" y="169"/>
                    </a:cubicBezTo>
                    <a:cubicBezTo>
                      <a:pt x="552" y="165"/>
                      <a:pt x="552" y="165"/>
                      <a:pt x="552" y="165"/>
                    </a:cubicBezTo>
                    <a:close/>
                    <a:moveTo>
                      <a:pt x="573" y="152"/>
                    </a:moveTo>
                    <a:cubicBezTo>
                      <a:pt x="569" y="155"/>
                      <a:pt x="566" y="157"/>
                      <a:pt x="563" y="159"/>
                    </a:cubicBezTo>
                    <a:cubicBezTo>
                      <a:pt x="565" y="163"/>
                      <a:pt x="565" y="163"/>
                      <a:pt x="565" y="163"/>
                    </a:cubicBezTo>
                    <a:cubicBezTo>
                      <a:pt x="569" y="161"/>
                      <a:pt x="572" y="159"/>
                      <a:pt x="576" y="157"/>
                    </a:cubicBezTo>
                    <a:lnTo>
                      <a:pt x="573" y="152"/>
                    </a:lnTo>
                    <a:close/>
                    <a:moveTo>
                      <a:pt x="594" y="141"/>
                    </a:moveTo>
                    <a:cubicBezTo>
                      <a:pt x="590" y="142"/>
                      <a:pt x="587" y="144"/>
                      <a:pt x="583" y="146"/>
                    </a:cubicBezTo>
                    <a:cubicBezTo>
                      <a:pt x="586" y="151"/>
                      <a:pt x="586" y="151"/>
                      <a:pt x="586" y="151"/>
                    </a:cubicBezTo>
                    <a:cubicBezTo>
                      <a:pt x="590" y="149"/>
                      <a:pt x="593" y="147"/>
                      <a:pt x="597" y="145"/>
                    </a:cubicBezTo>
                    <a:lnTo>
                      <a:pt x="594" y="141"/>
                    </a:lnTo>
                    <a:close/>
                    <a:moveTo>
                      <a:pt x="615" y="129"/>
                    </a:moveTo>
                    <a:cubicBezTo>
                      <a:pt x="612" y="131"/>
                      <a:pt x="608" y="133"/>
                      <a:pt x="604" y="135"/>
                    </a:cubicBezTo>
                    <a:cubicBezTo>
                      <a:pt x="607" y="139"/>
                      <a:pt x="607" y="139"/>
                      <a:pt x="607" y="139"/>
                    </a:cubicBezTo>
                    <a:cubicBezTo>
                      <a:pt x="611" y="137"/>
                      <a:pt x="614" y="136"/>
                      <a:pt x="618" y="134"/>
                    </a:cubicBezTo>
                    <a:lnTo>
                      <a:pt x="615" y="129"/>
                    </a:lnTo>
                    <a:close/>
                    <a:moveTo>
                      <a:pt x="637" y="118"/>
                    </a:moveTo>
                    <a:cubicBezTo>
                      <a:pt x="633" y="120"/>
                      <a:pt x="629" y="122"/>
                      <a:pt x="626" y="123"/>
                    </a:cubicBezTo>
                    <a:cubicBezTo>
                      <a:pt x="628" y="128"/>
                      <a:pt x="628" y="128"/>
                      <a:pt x="628" y="128"/>
                    </a:cubicBezTo>
                    <a:cubicBezTo>
                      <a:pt x="632" y="126"/>
                      <a:pt x="635" y="125"/>
                      <a:pt x="639" y="123"/>
                    </a:cubicBezTo>
                    <a:lnTo>
                      <a:pt x="637" y="118"/>
                    </a:lnTo>
                    <a:close/>
                    <a:moveTo>
                      <a:pt x="658" y="107"/>
                    </a:moveTo>
                    <a:cubicBezTo>
                      <a:pt x="655" y="109"/>
                      <a:pt x="651" y="111"/>
                      <a:pt x="647" y="113"/>
                    </a:cubicBezTo>
                    <a:cubicBezTo>
                      <a:pt x="650" y="117"/>
                      <a:pt x="650" y="117"/>
                      <a:pt x="650" y="117"/>
                    </a:cubicBezTo>
                    <a:cubicBezTo>
                      <a:pt x="653" y="116"/>
                      <a:pt x="657" y="114"/>
                      <a:pt x="661" y="112"/>
                    </a:cubicBezTo>
                    <a:lnTo>
                      <a:pt x="658" y="107"/>
                    </a:lnTo>
                    <a:close/>
                    <a:moveTo>
                      <a:pt x="680" y="97"/>
                    </a:moveTo>
                    <a:cubicBezTo>
                      <a:pt x="677" y="99"/>
                      <a:pt x="673" y="101"/>
                      <a:pt x="669" y="102"/>
                    </a:cubicBezTo>
                    <a:cubicBezTo>
                      <a:pt x="671" y="107"/>
                      <a:pt x="671" y="107"/>
                      <a:pt x="671" y="107"/>
                    </a:cubicBezTo>
                    <a:cubicBezTo>
                      <a:pt x="675" y="105"/>
                      <a:pt x="679" y="104"/>
                      <a:pt x="682" y="102"/>
                    </a:cubicBezTo>
                    <a:lnTo>
                      <a:pt x="680" y="97"/>
                    </a:lnTo>
                    <a:close/>
                    <a:moveTo>
                      <a:pt x="702" y="88"/>
                    </a:moveTo>
                    <a:cubicBezTo>
                      <a:pt x="699" y="89"/>
                      <a:pt x="695" y="91"/>
                      <a:pt x="691" y="92"/>
                    </a:cubicBezTo>
                    <a:cubicBezTo>
                      <a:pt x="693" y="97"/>
                      <a:pt x="693" y="97"/>
                      <a:pt x="693" y="97"/>
                    </a:cubicBezTo>
                    <a:cubicBezTo>
                      <a:pt x="697" y="96"/>
                      <a:pt x="701" y="94"/>
                      <a:pt x="704" y="93"/>
                    </a:cubicBezTo>
                    <a:lnTo>
                      <a:pt x="702" y="88"/>
                    </a:lnTo>
                    <a:close/>
                    <a:moveTo>
                      <a:pt x="725" y="79"/>
                    </a:moveTo>
                    <a:cubicBezTo>
                      <a:pt x="721" y="80"/>
                      <a:pt x="717" y="82"/>
                      <a:pt x="713" y="83"/>
                    </a:cubicBezTo>
                    <a:cubicBezTo>
                      <a:pt x="715" y="88"/>
                      <a:pt x="715" y="88"/>
                      <a:pt x="715" y="88"/>
                    </a:cubicBezTo>
                    <a:cubicBezTo>
                      <a:pt x="719" y="87"/>
                      <a:pt x="723" y="85"/>
                      <a:pt x="727" y="84"/>
                    </a:cubicBezTo>
                    <a:lnTo>
                      <a:pt x="725" y="79"/>
                    </a:lnTo>
                    <a:close/>
                    <a:moveTo>
                      <a:pt x="747" y="70"/>
                    </a:moveTo>
                    <a:cubicBezTo>
                      <a:pt x="743" y="71"/>
                      <a:pt x="740" y="73"/>
                      <a:pt x="736" y="74"/>
                    </a:cubicBezTo>
                    <a:cubicBezTo>
                      <a:pt x="738" y="79"/>
                      <a:pt x="738" y="79"/>
                      <a:pt x="738" y="79"/>
                    </a:cubicBezTo>
                    <a:cubicBezTo>
                      <a:pt x="741" y="78"/>
                      <a:pt x="745" y="76"/>
                      <a:pt x="749" y="75"/>
                    </a:cubicBezTo>
                    <a:lnTo>
                      <a:pt x="747" y="70"/>
                    </a:lnTo>
                    <a:close/>
                    <a:moveTo>
                      <a:pt x="770" y="62"/>
                    </a:moveTo>
                    <a:cubicBezTo>
                      <a:pt x="766" y="63"/>
                      <a:pt x="762" y="65"/>
                      <a:pt x="758" y="66"/>
                    </a:cubicBezTo>
                    <a:cubicBezTo>
                      <a:pt x="760" y="71"/>
                      <a:pt x="760" y="71"/>
                      <a:pt x="760" y="71"/>
                    </a:cubicBezTo>
                    <a:cubicBezTo>
                      <a:pt x="764" y="70"/>
                      <a:pt x="768" y="68"/>
                      <a:pt x="771" y="67"/>
                    </a:cubicBezTo>
                    <a:lnTo>
                      <a:pt x="770" y="62"/>
                    </a:lnTo>
                    <a:close/>
                    <a:moveTo>
                      <a:pt x="793" y="54"/>
                    </a:moveTo>
                    <a:cubicBezTo>
                      <a:pt x="789" y="56"/>
                      <a:pt x="785" y="57"/>
                      <a:pt x="781" y="58"/>
                    </a:cubicBezTo>
                    <a:cubicBezTo>
                      <a:pt x="783" y="63"/>
                      <a:pt x="783" y="63"/>
                      <a:pt x="783" y="63"/>
                    </a:cubicBezTo>
                    <a:cubicBezTo>
                      <a:pt x="787" y="62"/>
                      <a:pt x="790" y="61"/>
                      <a:pt x="794" y="60"/>
                    </a:cubicBezTo>
                    <a:lnTo>
                      <a:pt x="793" y="54"/>
                    </a:lnTo>
                    <a:close/>
                    <a:moveTo>
                      <a:pt x="815" y="47"/>
                    </a:moveTo>
                    <a:cubicBezTo>
                      <a:pt x="812" y="48"/>
                      <a:pt x="808" y="50"/>
                      <a:pt x="804" y="51"/>
                    </a:cubicBezTo>
                    <a:cubicBezTo>
                      <a:pt x="806" y="56"/>
                      <a:pt x="806" y="56"/>
                      <a:pt x="806" y="56"/>
                    </a:cubicBezTo>
                    <a:cubicBezTo>
                      <a:pt x="809" y="55"/>
                      <a:pt x="813" y="54"/>
                      <a:pt x="817" y="52"/>
                    </a:cubicBezTo>
                    <a:lnTo>
                      <a:pt x="815" y="47"/>
                    </a:lnTo>
                    <a:close/>
                    <a:moveTo>
                      <a:pt x="839" y="41"/>
                    </a:moveTo>
                    <a:cubicBezTo>
                      <a:pt x="835" y="42"/>
                      <a:pt x="831" y="43"/>
                      <a:pt x="827" y="44"/>
                    </a:cubicBezTo>
                    <a:cubicBezTo>
                      <a:pt x="829" y="49"/>
                      <a:pt x="829" y="49"/>
                      <a:pt x="829" y="49"/>
                    </a:cubicBezTo>
                    <a:cubicBezTo>
                      <a:pt x="832" y="48"/>
                      <a:pt x="836" y="47"/>
                      <a:pt x="840" y="46"/>
                    </a:cubicBezTo>
                    <a:lnTo>
                      <a:pt x="839" y="41"/>
                    </a:lnTo>
                    <a:close/>
                    <a:moveTo>
                      <a:pt x="862" y="35"/>
                    </a:moveTo>
                    <a:cubicBezTo>
                      <a:pt x="858" y="36"/>
                      <a:pt x="854" y="37"/>
                      <a:pt x="850" y="38"/>
                    </a:cubicBezTo>
                    <a:cubicBezTo>
                      <a:pt x="852" y="43"/>
                      <a:pt x="852" y="43"/>
                      <a:pt x="852" y="43"/>
                    </a:cubicBezTo>
                    <a:cubicBezTo>
                      <a:pt x="855" y="42"/>
                      <a:pt x="859" y="41"/>
                      <a:pt x="863" y="40"/>
                    </a:cubicBezTo>
                    <a:lnTo>
                      <a:pt x="862" y="35"/>
                    </a:lnTo>
                    <a:close/>
                    <a:moveTo>
                      <a:pt x="885" y="29"/>
                    </a:moveTo>
                    <a:cubicBezTo>
                      <a:pt x="881" y="30"/>
                      <a:pt x="877" y="31"/>
                      <a:pt x="874" y="32"/>
                    </a:cubicBezTo>
                    <a:cubicBezTo>
                      <a:pt x="875" y="37"/>
                      <a:pt x="875" y="37"/>
                      <a:pt x="875" y="37"/>
                    </a:cubicBezTo>
                    <a:cubicBezTo>
                      <a:pt x="879" y="36"/>
                      <a:pt x="883" y="35"/>
                      <a:pt x="886" y="34"/>
                    </a:cubicBezTo>
                    <a:lnTo>
                      <a:pt x="885" y="29"/>
                    </a:lnTo>
                    <a:close/>
                    <a:moveTo>
                      <a:pt x="909" y="24"/>
                    </a:moveTo>
                    <a:cubicBezTo>
                      <a:pt x="905" y="25"/>
                      <a:pt x="901" y="26"/>
                      <a:pt x="897" y="26"/>
                    </a:cubicBezTo>
                    <a:cubicBezTo>
                      <a:pt x="898" y="32"/>
                      <a:pt x="898" y="32"/>
                      <a:pt x="898" y="32"/>
                    </a:cubicBezTo>
                    <a:cubicBezTo>
                      <a:pt x="902" y="31"/>
                      <a:pt x="906" y="30"/>
                      <a:pt x="910" y="29"/>
                    </a:cubicBezTo>
                    <a:lnTo>
                      <a:pt x="909" y="24"/>
                    </a:lnTo>
                    <a:close/>
                    <a:moveTo>
                      <a:pt x="932" y="19"/>
                    </a:moveTo>
                    <a:cubicBezTo>
                      <a:pt x="928" y="20"/>
                      <a:pt x="925" y="21"/>
                      <a:pt x="921" y="22"/>
                    </a:cubicBezTo>
                    <a:cubicBezTo>
                      <a:pt x="922" y="27"/>
                      <a:pt x="922" y="27"/>
                      <a:pt x="922" y="27"/>
                    </a:cubicBezTo>
                    <a:cubicBezTo>
                      <a:pt x="926" y="26"/>
                      <a:pt x="929" y="25"/>
                      <a:pt x="933" y="25"/>
                    </a:cubicBezTo>
                    <a:lnTo>
                      <a:pt x="932" y="19"/>
                    </a:lnTo>
                    <a:close/>
                    <a:moveTo>
                      <a:pt x="956" y="15"/>
                    </a:moveTo>
                    <a:cubicBezTo>
                      <a:pt x="952" y="16"/>
                      <a:pt x="948" y="17"/>
                      <a:pt x="944" y="17"/>
                    </a:cubicBezTo>
                    <a:cubicBezTo>
                      <a:pt x="945" y="23"/>
                      <a:pt x="945" y="23"/>
                      <a:pt x="945" y="23"/>
                    </a:cubicBezTo>
                    <a:cubicBezTo>
                      <a:pt x="949" y="22"/>
                      <a:pt x="953" y="21"/>
                      <a:pt x="957" y="21"/>
                    </a:cubicBezTo>
                    <a:lnTo>
                      <a:pt x="956" y="15"/>
                    </a:lnTo>
                    <a:close/>
                    <a:moveTo>
                      <a:pt x="980" y="12"/>
                    </a:moveTo>
                    <a:cubicBezTo>
                      <a:pt x="976" y="12"/>
                      <a:pt x="972" y="13"/>
                      <a:pt x="968" y="13"/>
                    </a:cubicBezTo>
                    <a:cubicBezTo>
                      <a:pt x="969" y="19"/>
                      <a:pt x="969" y="19"/>
                      <a:pt x="969" y="19"/>
                    </a:cubicBezTo>
                    <a:cubicBezTo>
                      <a:pt x="973" y="18"/>
                      <a:pt x="977" y="18"/>
                      <a:pt x="981" y="17"/>
                    </a:cubicBezTo>
                    <a:lnTo>
                      <a:pt x="980" y="12"/>
                    </a:lnTo>
                    <a:close/>
                    <a:moveTo>
                      <a:pt x="1004" y="9"/>
                    </a:moveTo>
                    <a:cubicBezTo>
                      <a:pt x="1000" y="9"/>
                      <a:pt x="996" y="10"/>
                      <a:pt x="992" y="10"/>
                    </a:cubicBezTo>
                    <a:cubicBezTo>
                      <a:pt x="993" y="15"/>
                      <a:pt x="993" y="15"/>
                      <a:pt x="993" y="15"/>
                    </a:cubicBezTo>
                    <a:cubicBezTo>
                      <a:pt x="996" y="15"/>
                      <a:pt x="1000" y="14"/>
                      <a:pt x="1004" y="14"/>
                    </a:cubicBezTo>
                    <a:lnTo>
                      <a:pt x="1004" y="9"/>
                    </a:lnTo>
                    <a:close/>
                    <a:moveTo>
                      <a:pt x="1028" y="6"/>
                    </a:moveTo>
                    <a:cubicBezTo>
                      <a:pt x="1024" y="6"/>
                      <a:pt x="1020" y="7"/>
                      <a:pt x="1016" y="7"/>
                    </a:cubicBezTo>
                    <a:cubicBezTo>
                      <a:pt x="1016" y="13"/>
                      <a:pt x="1016" y="13"/>
                      <a:pt x="1016" y="13"/>
                    </a:cubicBezTo>
                    <a:cubicBezTo>
                      <a:pt x="1020" y="12"/>
                      <a:pt x="1024" y="12"/>
                      <a:pt x="1028" y="11"/>
                    </a:cubicBezTo>
                    <a:lnTo>
                      <a:pt x="1028" y="6"/>
                    </a:lnTo>
                    <a:close/>
                    <a:moveTo>
                      <a:pt x="1052" y="4"/>
                    </a:moveTo>
                    <a:cubicBezTo>
                      <a:pt x="1048" y="4"/>
                      <a:pt x="1044" y="5"/>
                      <a:pt x="1040" y="5"/>
                    </a:cubicBezTo>
                    <a:cubicBezTo>
                      <a:pt x="1040" y="10"/>
                      <a:pt x="1040" y="10"/>
                      <a:pt x="1040" y="10"/>
                    </a:cubicBezTo>
                    <a:cubicBezTo>
                      <a:pt x="1044" y="10"/>
                      <a:pt x="1048" y="10"/>
                      <a:pt x="1052" y="9"/>
                    </a:cubicBezTo>
                    <a:lnTo>
                      <a:pt x="1052" y="4"/>
                    </a:lnTo>
                    <a:close/>
                    <a:moveTo>
                      <a:pt x="1076" y="2"/>
                    </a:moveTo>
                    <a:cubicBezTo>
                      <a:pt x="1072" y="2"/>
                      <a:pt x="1068" y="3"/>
                      <a:pt x="1064" y="3"/>
                    </a:cubicBezTo>
                    <a:cubicBezTo>
                      <a:pt x="1064" y="8"/>
                      <a:pt x="1064" y="8"/>
                      <a:pt x="1064" y="8"/>
                    </a:cubicBezTo>
                    <a:cubicBezTo>
                      <a:pt x="1068" y="8"/>
                      <a:pt x="1072" y="8"/>
                      <a:pt x="1076" y="8"/>
                    </a:cubicBezTo>
                    <a:lnTo>
                      <a:pt x="1076" y="2"/>
                    </a:lnTo>
                    <a:close/>
                    <a:moveTo>
                      <a:pt x="1100" y="1"/>
                    </a:moveTo>
                    <a:cubicBezTo>
                      <a:pt x="1096" y="1"/>
                      <a:pt x="1092" y="1"/>
                      <a:pt x="1088" y="2"/>
                    </a:cubicBezTo>
                    <a:cubicBezTo>
                      <a:pt x="1088" y="7"/>
                      <a:pt x="1088" y="7"/>
                      <a:pt x="1088" y="7"/>
                    </a:cubicBezTo>
                    <a:cubicBezTo>
                      <a:pt x="1092" y="7"/>
                      <a:pt x="1096" y="7"/>
                      <a:pt x="1100" y="6"/>
                    </a:cubicBezTo>
                    <a:lnTo>
                      <a:pt x="1100" y="1"/>
                    </a:lnTo>
                    <a:close/>
                    <a:moveTo>
                      <a:pt x="1124" y="0"/>
                    </a:moveTo>
                    <a:cubicBezTo>
                      <a:pt x="1120" y="1"/>
                      <a:pt x="1116" y="1"/>
                      <a:pt x="1112" y="1"/>
                    </a:cubicBezTo>
                    <a:cubicBezTo>
                      <a:pt x="1112" y="6"/>
                      <a:pt x="1112" y="6"/>
                      <a:pt x="1112" y="6"/>
                    </a:cubicBezTo>
                    <a:cubicBezTo>
                      <a:pt x="1116" y="6"/>
                      <a:pt x="1120" y="6"/>
                      <a:pt x="1124" y="6"/>
                    </a:cubicBezTo>
                    <a:cubicBezTo>
                      <a:pt x="1124" y="0"/>
                      <a:pt x="1124" y="0"/>
                      <a:pt x="1124" y="0"/>
                    </a:cubicBezTo>
                    <a:close/>
                    <a:moveTo>
                      <a:pt x="1148" y="0"/>
                    </a:moveTo>
                    <a:cubicBezTo>
                      <a:pt x="1147" y="0"/>
                      <a:pt x="1146" y="0"/>
                      <a:pt x="1145" y="0"/>
                    </a:cubicBezTo>
                    <a:cubicBezTo>
                      <a:pt x="1142" y="0"/>
                      <a:pt x="1139" y="0"/>
                      <a:pt x="1136" y="0"/>
                    </a:cubicBezTo>
                    <a:cubicBezTo>
                      <a:pt x="1136" y="6"/>
                      <a:pt x="1136" y="6"/>
                      <a:pt x="1136" y="6"/>
                    </a:cubicBezTo>
                    <a:cubicBezTo>
                      <a:pt x="1139" y="6"/>
                      <a:pt x="1142" y="6"/>
                      <a:pt x="1145" y="6"/>
                    </a:cubicBezTo>
                    <a:cubicBezTo>
                      <a:pt x="1146" y="6"/>
                      <a:pt x="1147" y="6"/>
                      <a:pt x="1148" y="6"/>
                    </a:cubicBezTo>
                    <a:lnTo>
                      <a:pt x="1148" y="0"/>
                    </a:lnTo>
                    <a:close/>
                    <a:moveTo>
                      <a:pt x="1172" y="1"/>
                    </a:moveTo>
                    <a:cubicBezTo>
                      <a:pt x="1168" y="0"/>
                      <a:pt x="1164" y="0"/>
                      <a:pt x="1160" y="0"/>
                    </a:cubicBezTo>
                    <a:cubicBezTo>
                      <a:pt x="1160" y="6"/>
                      <a:pt x="1160" y="6"/>
                      <a:pt x="1160" y="6"/>
                    </a:cubicBezTo>
                    <a:cubicBezTo>
                      <a:pt x="1164" y="6"/>
                      <a:pt x="1168" y="6"/>
                      <a:pt x="1172" y="6"/>
                    </a:cubicBezTo>
                    <a:lnTo>
                      <a:pt x="1172" y="1"/>
                    </a:lnTo>
                    <a:close/>
                    <a:moveTo>
                      <a:pt x="1196" y="1"/>
                    </a:moveTo>
                    <a:cubicBezTo>
                      <a:pt x="1192" y="1"/>
                      <a:pt x="1188" y="1"/>
                      <a:pt x="1184" y="1"/>
                    </a:cubicBezTo>
                    <a:cubicBezTo>
                      <a:pt x="1184" y="6"/>
                      <a:pt x="1184" y="6"/>
                      <a:pt x="1184" y="6"/>
                    </a:cubicBezTo>
                    <a:cubicBezTo>
                      <a:pt x="1188" y="6"/>
                      <a:pt x="1192" y="6"/>
                      <a:pt x="1196" y="7"/>
                    </a:cubicBezTo>
                    <a:lnTo>
                      <a:pt x="1196" y="1"/>
                    </a:lnTo>
                    <a:close/>
                    <a:moveTo>
                      <a:pt x="1220" y="3"/>
                    </a:moveTo>
                    <a:cubicBezTo>
                      <a:pt x="1216" y="2"/>
                      <a:pt x="1212" y="2"/>
                      <a:pt x="1208" y="2"/>
                    </a:cubicBezTo>
                    <a:cubicBezTo>
                      <a:pt x="1208" y="7"/>
                      <a:pt x="1208" y="7"/>
                      <a:pt x="1208" y="7"/>
                    </a:cubicBezTo>
                    <a:cubicBezTo>
                      <a:pt x="1212" y="7"/>
                      <a:pt x="1215" y="8"/>
                      <a:pt x="1219" y="8"/>
                    </a:cubicBezTo>
                    <a:lnTo>
                      <a:pt x="1220" y="3"/>
                    </a:lnTo>
                    <a:close/>
                    <a:moveTo>
                      <a:pt x="1244" y="4"/>
                    </a:moveTo>
                    <a:cubicBezTo>
                      <a:pt x="1240" y="4"/>
                      <a:pt x="1236" y="4"/>
                      <a:pt x="1232" y="3"/>
                    </a:cubicBezTo>
                    <a:cubicBezTo>
                      <a:pt x="1231" y="9"/>
                      <a:pt x="1231" y="9"/>
                      <a:pt x="1231" y="9"/>
                    </a:cubicBezTo>
                    <a:cubicBezTo>
                      <a:pt x="1235" y="9"/>
                      <a:pt x="1239" y="9"/>
                      <a:pt x="1243" y="10"/>
                    </a:cubicBezTo>
                    <a:lnTo>
                      <a:pt x="1244" y="4"/>
                    </a:lnTo>
                    <a:close/>
                    <a:moveTo>
                      <a:pt x="1268" y="6"/>
                    </a:moveTo>
                    <a:cubicBezTo>
                      <a:pt x="1264" y="6"/>
                      <a:pt x="1260" y="6"/>
                      <a:pt x="1256" y="5"/>
                    </a:cubicBezTo>
                    <a:cubicBezTo>
                      <a:pt x="1255" y="11"/>
                      <a:pt x="1255" y="11"/>
                      <a:pt x="1255" y="11"/>
                    </a:cubicBezTo>
                    <a:cubicBezTo>
                      <a:pt x="1259" y="11"/>
                      <a:pt x="1263" y="11"/>
                      <a:pt x="1267" y="12"/>
                    </a:cubicBezTo>
                    <a:lnTo>
                      <a:pt x="1268" y="6"/>
                    </a:lnTo>
                    <a:close/>
                    <a:moveTo>
                      <a:pt x="1292" y="9"/>
                    </a:moveTo>
                    <a:cubicBezTo>
                      <a:pt x="1288" y="9"/>
                      <a:pt x="1284" y="8"/>
                      <a:pt x="1280" y="8"/>
                    </a:cubicBezTo>
                    <a:cubicBezTo>
                      <a:pt x="1279" y="13"/>
                      <a:pt x="1279" y="13"/>
                      <a:pt x="1279" y="13"/>
                    </a:cubicBezTo>
                    <a:cubicBezTo>
                      <a:pt x="1283" y="14"/>
                      <a:pt x="1287" y="14"/>
                      <a:pt x="1291" y="14"/>
                    </a:cubicBezTo>
                    <a:lnTo>
                      <a:pt x="1292" y="9"/>
                    </a:lnTo>
                    <a:close/>
                    <a:moveTo>
                      <a:pt x="1315" y="12"/>
                    </a:moveTo>
                    <a:cubicBezTo>
                      <a:pt x="1312" y="12"/>
                      <a:pt x="1308" y="11"/>
                      <a:pt x="1304" y="11"/>
                    </a:cubicBezTo>
                    <a:cubicBezTo>
                      <a:pt x="1303" y="16"/>
                      <a:pt x="1303" y="16"/>
                      <a:pt x="1303" y="16"/>
                    </a:cubicBezTo>
                    <a:cubicBezTo>
                      <a:pt x="1307" y="17"/>
                      <a:pt x="1311" y="17"/>
                      <a:pt x="1315" y="18"/>
                    </a:cubicBezTo>
                    <a:lnTo>
                      <a:pt x="1315" y="12"/>
                    </a:lnTo>
                    <a:close/>
                    <a:moveTo>
                      <a:pt x="1339" y="16"/>
                    </a:moveTo>
                    <a:cubicBezTo>
                      <a:pt x="1335" y="15"/>
                      <a:pt x="1331" y="15"/>
                      <a:pt x="1327" y="14"/>
                    </a:cubicBezTo>
                    <a:cubicBezTo>
                      <a:pt x="1327" y="19"/>
                      <a:pt x="1327" y="19"/>
                      <a:pt x="1327" y="19"/>
                    </a:cubicBezTo>
                    <a:cubicBezTo>
                      <a:pt x="1330" y="20"/>
                      <a:pt x="1334" y="21"/>
                      <a:pt x="1338" y="21"/>
                    </a:cubicBezTo>
                    <a:lnTo>
                      <a:pt x="1339" y="16"/>
                    </a:lnTo>
                    <a:close/>
                    <a:moveTo>
                      <a:pt x="1363" y="20"/>
                    </a:moveTo>
                    <a:cubicBezTo>
                      <a:pt x="1359" y="19"/>
                      <a:pt x="1355" y="19"/>
                      <a:pt x="1351" y="18"/>
                    </a:cubicBezTo>
                    <a:cubicBezTo>
                      <a:pt x="1350" y="23"/>
                      <a:pt x="1350" y="23"/>
                      <a:pt x="1350" y="23"/>
                    </a:cubicBezTo>
                    <a:cubicBezTo>
                      <a:pt x="1354" y="24"/>
                      <a:pt x="1358" y="25"/>
                      <a:pt x="1362" y="25"/>
                    </a:cubicBezTo>
                    <a:cubicBezTo>
                      <a:pt x="1363" y="20"/>
                      <a:pt x="1363" y="20"/>
                      <a:pt x="1363" y="20"/>
                    </a:cubicBezTo>
                    <a:close/>
                    <a:moveTo>
                      <a:pt x="1387" y="25"/>
                    </a:moveTo>
                    <a:cubicBezTo>
                      <a:pt x="1383" y="24"/>
                      <a:pt x="1379" y="23"/>
                      <a:pt x="1375" y="23"/>
                    </a:cubicBezTo>
                    <a:cubicBezTo>
                      <a:pt x="1374" y="28"/>
                      <a:pt x="1374" y="28"/>
                      <a:pt x="1374" y="28"/>
                    </a:cubicBezTo>
                    <a:cubicBezTo>
                      <a:pt x="1378" y="29"/>
                      <a:pt x="1382" y="29"/>
                      <a:pt x="1385" y="30"/>
                    </a:cubicBezTo>
                    <a:lnTo>
                      <a:pt x="1387" y="25"/>
                    </a:lnTo>
                    <a:close/>
                    <a:moveTo>
                      <a:pt x="1410" y="30"/>
                    </a:moveTo>
                    <a:cubicBezTo>
                      <a:pt x="1406" y="29"/>
                      <a:pt x="1402" y="28"/>
                      <a:pt x="1398" y="27"/>
                    </a:cubicBezTo>
                    <a:cubicBezTo>
                      <a:pt x="1397" y="33"/>
                      <a:pt x="1397" y="33"/>
                      <a:pt x="1397" y="33"/>
                    </a:cubicBezTo>
                    <a:cubicBezTo>
                      <a:pt x="1401" y="34"/>
                      <a:pt x="1405" y="34"/>
                      <a:pt x="1409" y="35"/>
                    </a:cubicBezTo>
                    <a:lnTo>
                      <a:pt x="1410" y="30"/>
                    </a:lnTo>
                    <a:close/>
                    <a:moveTo>
                      <a:pt x="1433" y="36"/>
                    </a:moveTo>
                    <a:cubicBezTo>
                      <a:pt x="1429" y="35"/>
                      <a:pt x="1426" y="34"/>
                      <a:pt x="1422" y="33"/>
                    </a:cubicBezTo>
                    <a:cubicBezTo>
                      <a:pt x="1420" y="38"/>
                      <a:pt x="1420" y="38"/>
                      <a:pt x="1420" y="38"/>
                    </a:cubicBezTo>
                    <a:cubicBezTo>
                      <a:pt x="1424" y="39"/>
                      <a:pt x="1428" y="40"/>
                      <a:pt x="1432" y="41"/>
                    </a:cubicBezTo>
                    <a:lnTo>
                      <a:pt x="1433" y="36"/>
                    </a:lnTo>
                    <a:close/>
                    <a:moveTo>
                      <a:pt x="1457" y="42"/>
                    </a:moveTo>
                    <a:cubicBezTo>
                      <a:pt x="1453" y="41"/>
                      <a:pt x="1449" y="40"/>
                      <a:pt x="1445" y="39"/>
                    </a:cubicBezTo>
                    <a:cubicBezTo>
                      <a:pt x="1444" y="44"/>
                      <a:pt x="1444" y="44"/>
                      <a:pt x="1444" y="44"/>
                    </a:cubicBezTo>
                    <a:cubicBezTo>
                      <a:pt x="1447" y="45"/>
                      <a:pt x="1451" y="46"/>
                      <a:pt x="1455" y="47"/>
                    </a:cubicBezTo>
                    <a:lnTo>
                      <a:pt x="1457" y="42"/>
                    </a:lnTo>
                    <a:close/>
                    <a:moveTo>
                      <a:pt x="1480" y="49"/>
                    </a:moveTo>
                    <a:cubicBezTo>
                      <a:pt x="1476" y="48"/>
                      <a:pt x="1472" y="46"/>
                      <a:pt x="1468" y="45"/>
                    </a:cubicBezTo>
                    <a:cubicBezTo>
                      <a:pt x="1467" y="50"/>
                      <a:pt x="1467" y="50"/>
                      <a:pt x="1467" y="50"/>
                    </a:cubicBezTo>
                    <a:cubicBezTo>
                      <a:pt x="1471" y="52"/>
                      <a:pt x="1474" y="53"/>
                      <a:pt x="1478" y="54"/>
                    </a:cubicBezTo>
                    <a:lnTo>
                      <a:pt x="1480" y="49"/>
                    </a:lnTo>
                    <a:close/>
                    <a:moveTo>
                      <a:pt x="1503" y="56"/>
                    </a:moveTo>
                    <a:cubicBezTo>
                      <a:pt x="1499" y="55"/>
                      <a:pt x="1495" y="53"/>
                      <a:pt x="1491" y="52"/>
                    </a:cubicBezTo>
                    <a:cubicBezTo>
                      <a:pt x="1490" y="57"/>
                      <a:pt x="1490" y="57"/>
                      <a:pt x="1490" y="57"/>
                    </a:cubicBezTo>
                    <a:cubicBezTo>
                      <a:pt x="1493" y="59"/>
                      <a:pt x="1497" y="60"/>
                      <a:pt x="1501" y="61"/>
                    </a:cubicBezTo>
                    <a:lnTo>
                      <a:pt x="1503" y="56"/>
                    </a:lnTo>
                    <a:close/>
                    <a:moveTo>
                      <a:pt x="1525" y="64"/>
                    </a:moveTo>
                    <a:cubicBezTo>
                      <a:pt x="1522" y="62"/>
                      <a:pt x="1518" y="61"/>
                      <a:pt x="1514" y="60"/>
                    </a:cubicBezTo>
                    <a:cubicBezTo>
                      <a:pt x="1512" y="65"/>
                      <a:pt x="1512" y="65"/>
                      <a:pt x="1512" y="65"/>
                    </a:cubicBezTo>
                    <a:cubicBezTo>
                      <a:pt x="1516" y="66"/>
                      <a:pt x="1520" y="67"/>
                      <a:pt x="1524" y="69"/>
                    </a:cubicBezTo>
                    <a:lnTo>
                      <a:pt x="1525" y="64"/>
                    </a:lnTo>
                    <a:close/>
                    <a:moveTo>
                      <a:pt x="1548" y="72"/>
                    </a:moveTo>
                    <a:cubicBezTo>
                      <a:pt x="1544" y="70"/>
                      <a:pt x="1541" y="69"/>
                      <a:pt x="1537" y="68"/>
                    </a:cubicBezTo>
                    <a:cubicBezTo>
                      <a:pt x="1535" y="73"/>
                      <a:pt x="1535" y="73"/>
                      <a:pt x="1535" y="73"/>
                    </a:cubicBezTo>
                    <a:cubicBezTo>
                      <a:pt x="1539" y="74"/>
                      <a:pt x="1542" y="75"/>
                      <a:pt x="1546" y="77"/>
                    </a:cubicBezTo>
                    <a:lnTo>
                      <a:pt x="1548" y="72"/>
                    </a:lnTo>
                    <a:close/>
                    <a:moveTo>
                      <a:pt x="1571" y="80"/>
                    </a:moveTo>
                    <a:cubicBezTo>
                      <a:pt x="1567" y="79"/>
                      <a:pt x="1563" y="77"/>
                      <a:pt x="1559" y="76"/>
                    </a:cubicBezTo>
                    <a:cubicBezTo>
                      <a:pt x="1557" y="81"/>
                      <a:pt x="1557" y="81"/>
                      <a:pt x="1557" y="81"/>
                    </a:cubicBezTo>
                    <a:cubicBezTo>
                      <a:pt x="1561" y="82"/>
                      <a:pt x="1565" y="84"/>
                      <a:pt x="1569" y="85"/>
                    </a:cubicBezTo>
                    <a:lnTo>
                      <a:pt x="1571" y="80"/>
                    </a:lnTo>
                    <a:close/>
                    <a:moveTo>
                      <a:pt x="1593" y="90"/>
                    </a:moveTo>
                    <a:cubicBezTo>
                      <a:pt x="1589" y="88"/>
                      <a:pt x="1585" y="86"/>
                      <a:pt x="1582" y="85"/>
                    </a:cubicBezTo>
                    <a:cubicBezTo>
                      <a:pt x="1580" y="90"/>
                      <a:pt x="1580" y="90"/>
                      <a:pt x="1580" y="90"/>
                    </a:cubicBezTo>
                    <a:cubicBezTo>
                      <a:pt x="1583" y="91"/>
                      <a:pt x="1587" y="93"/>
                      <a:pt x="1591" y="95"/>
                    </a:cubicBezTo>
                    <a:lnTo>
                      <a:pt x="1593" y="90"/>
                    </a:lnTo>
                    <a:close/>
                    <a:moveTo>
                      <a:pt x="1615" y="99"/>
                    </a:moveTo>
                    <a:cubicBezTo>
                      <a:pt x="1611" y="98"/>
                      <a:pt x="1607" y="96"/>
                      <a:pt x="1604" y="94"/>
                    </a:cubicBezTo>
                    <a:cubicBezTo>
                      <a:pt x="1602" y="99"/>
                      <a:pt x="1602" y="99"/>
                      <a:pt x="1602" y="99"/>
                    </a:cubicBezTo>
                    <a:cubicBezTo>
                      <a:pt x="1605" y="101"/>
                      <a:pt x="1609" y="103"/>
                      <a:pt x="1613" y="104"/>
                    </a:cubicBezTo>
                    <a:lnTo>
                      <a:pt x="1615" y="99"/>
                    </a:lnTo>
                    <a:close/>
                    <a:moveTo>
                      <a:pt x="1637" y="109"/>
                    </a:moveTo>
                    <a:cubicBezTo>
                      <a:pt x="1633" y="108"/>
                      <a:pt x="1629" y="106"/>
                      <a:pt x="1626" y="104"/>
                    </a:cubicBezTo>
                    <a:cubicBezTo>
                      <a:pt x="1623" y="109"/>
                      <a:pt x="1623" y="109"/>
                      <a:pt x="1623" y="109"/>
                    </a:cubicBezTo>
                    <a:cubicBezTo>
                      <a:pt x="1627" y="111"/>
                      <a:pt x="1631" y="113"/>
                      <a:pt x="1634" y="114"/>
                    </a:cubicBezTo>
                    <a:lnTo>
                      <a:pt x="1637" y="109"/>
                    </a:lnTo>
                    <a:close/>
                    <a:moveTo>
                      <a:pt x="1658" y="120"/>
                    </a:moveTo>
                    <a:cubicBezTo>
                      <a:pt x="1655" y="118"/>
                      <a:pt x="1651" y="116"/>
                      <a:pt x="1647" y="115"/>
                    </a:cubicBezTo>
                    <a:cubicBezTo>
                      <a:pt x="1645" y="119"/>
                      <a:pt x="1645" y="119"/>
                      <a:pt x="1645" y="119"/>
                    </a:cubicBezTo>
                    <a:cubicBezTo>
                      <a:pt x="1649" y="121"/>
                      <a:pt x="1652" y="123"/>
                      <a:pt x="1656" y="125"/>
                    </a:cubicBezTo>
                    <a:lnTo>
                      <a:pt x="1658" y="120"/>
                    </a:lnTo>
                    <a:close/>
                    <a:moveTo>
                      <a:pt x="1680" y="131"/>
                    </a:moveTo>
                    <a:cubicBezTo>
                      <a:pt x="1676" y="129"/>
                      <a:pt x="1672" y="127"/>
                      <a:pt x="1669" y="126"/>
                    </a:cubicBezTo>
                    <a:cubicBezTo>
                      <a:pt x="1666" y="130"/>
                      <a:pt x="1666" y="130"/>
                      <a:pt x="1666" y="130"/>
                    </a:cubicBezTo>
                    <a:cubicBezTo>
                      <a:pt x="1670" y="132"/>
                      <a:pt x="1673" y="134"/>
                      <a:pt x="1677" y="136"/>
                    </a:cubicBezTo>
                    <a:lnTo>
                      <a:pt x="1680" y="131"/>
                    </a:lnTo>
                    <a:close/>
                    <a:moveTo>
                      <a:pt x="1701" y="143"/>
                    </a:moveTo>
                    <a:cubicBezTo>
                      <a:pt x="1697" y="141"/>
                      <a:pt x="1694" y="139"/>
                      <a:pt x="1690" y="137"/>
                    </a:cubicBezTo>
                    <a:cubicBezTo>
                      <a:pt x="1688" y="142"/>
                      <a:pt x="1688" y="142"/>
                      <a:pt x="1688" y="142"/>
                    </a:cubicBezTo>
                    <a:cubicBezTo>
                      <a:pt x="1691" y="143"/>
                      <a:pt x="1695" y="145"/>
                      <a:pt x="1698" y="147"/>
                    </a:cubicBezTo>
                    <a:lnTo>
                      <a:pt x="1701" y="143"/>
                    </a:lnTo>
                    <a:close/>
                    <a:moveTo>
                      <a:pt x="1721" y="155"/>
                    </a:moveTo>
                    <a:cubicBezTo>
                      <a:pt x="1718" y="153"/>
                      <a:pt x="1715" y="151"/>
                      <a:pt x="1711" y="149"/>
                    </a:cubicBezTo>
                    <a:cubicBezTo>
                      <a:pt x="1708" y="153"/>
                      <a:pt x="1708" y="153"/>
                      <a:pt x="1708" y="153"/>
                    </a:cubicBezTo>
                    <a:cubicBezTo>
                      <a:pt x="1712" y="155"/>
                      <a:pt x="1715" y="157"/>
                      <a:pt x="1719" y="159"/>
                    </a:cubicBezTo>
                    <a:lnTo>
                      <a:pt x="1721" y="155"/>
                    </a:lnTo>
                    <a:close/>
                    <a:moveTo>
                      <a:pt x="1742" y="167"/>
                    </a:moveTo>
                    <a:cubicBezTo>
                      <a:pt x="1738" y="165"/>
                      <a:pt x="1735" y="163"/>
                      <a:pt x="1732" y="161"/>
                    </a:cubicBezTo>
                    <a:cubicBezTo>
                      <a:pt x="1729" y="165"/>
                      <a:pt x="1729" y="165"/>
                      <a:pt x="1729" y="165"/>
                    </a:cubicBezTo>
                    <a:cubicBezTo>
                      <a:pt x="1732" y="167"/>
                      <a:pt x="1736" y="170"/>
                      <a:pt x="1739" y="172"/>
                    </a:cubicBezTo>
                    <a:lnTo>
                      <a:pt x="1742" y="167"/>
                    </a:lnTo>
                    <a:close/>
                    <a:moveTo>
                      <a:pt x="1762" y="180"/>
                    </a:moveTo>
                    <a:cubicBezTo>
                      <a:pt x="1759" y="178"/>
                      <a:pt x="1755" y="176"/>
                      <a:pt x="1752" y="174"/>
                    </a:cubicBezTo>
                    <a:cubicBezTo>
                      <a:pt x="1749" y="178"/>
                      <a:pt x="1749" y="178"/>
                      <a:pt x="1749" y="178"/>
                    </a:cubicBezTo>
                    <a:cubicBezTo>
                      <a:pt x="1752" y="180"/>
                      <a:pt x="1756" y="182"/>
                      <a:pt x="1759" y="184"/>
                    </a:cubicBezTo>
                    <a:lnTo>
                      <a:pt x="1762" y="180"/>
                    </a:lnTo>
                    <a:close/>
                    <a:moveTo>
                      <a:pt x="1782" y="193"/>
                    </a:moveTo>
                    <a:cubicBezTo>
                      <a:pt x="1779" y="191"/>
                      <a:pt x="1775" y="189"/>
                      <a:pt x="1772" y="187"/>
                    </a:cubicBezTo>
                    <a:cubicBezTo>
                      <a:pt x="1769" y="191"/>
                      <a:pt x="1769" y="191"/>
                      <a:pt x="1769" y="191"/>
                    </a:cubicBezTo>
                    <a:cubicBezTo>
                      <a:pt x="1772" y="193"/>
                      <a:pt x="1776" y="196"/>
                      <a:pt x="1779" y="198"/>
                    </a:cubicBezTo>
                    <a:cubicBezTo>
                      <a:pt x="1782" y="193"/>
                      <a:pt x="1782" y="193"/>
                      <a:pt x="1782" y="193"/>
                    </a:cubicBezTo>
                    <a:close/>
                    <a:moveTo>
                      <a:pt x="1802" y="207"/>
                    </a:moveTo>
                    <a:cubicBezTo>
                      <a:pt x="1798" y="205"/>
                      <a:pt x="1795" y="202"/>
                      <a:pt x="1792" y="200"/>
                    </a:cubicBezTo>
                    <a:cubicBezTo>
                      <a:pt x="1789" y="205"/>
                      <a:pt x="1789" y="205"/>
                      <a:pt x="1789" y="205"/>
                    </a:cubicBezTo>
                    <a:cubicBezTo>
                      <a:pt x="1792" y="207"/>
                      <a:pt x="1795" y="209"/>
                      <a:pt x="1799" y="211"/>
                    </a:cubicBezTo>
                    <a:lnTo>
                      <a:pt x="1802" y="207"/>
                    </a:lnTo>
                    <a:close/>
                    <a:moveTo>
                      <a:pt x="1821" y="221"/>
                    </a:moveTo>
                    <a:cubicBezTo>
                      <a:pt x="1818" y="219"/>
                      <a:pt x="1815" y="217"/>
                      <a:pt x="1811" y="214"/>
                    </a:cubicBezTo>
                    <a:cubicBezTo>
                      <a:pt x="1808" y="218"/>
                      <a:pt x="1808" y="218"/>
                      <a:pt x="1808" y="218"/>
                    </a:cubicBezTo>
                    <a:cubicBezTo>
                      <a:pt x="1811" y="221"/>
                      <a:pt x="1815" y="223"/>
                      <a:pt x="1818" y="226"/>
                    </a:cubicBezTo>
                    <a:lnTo>
                      <a:pt x="1821" y="221"/>
                    </a:lnTo>
                    <a:close/>
                    <a:moveTo>
                      <a:pt x="1840" y="236"/>
                    </a:moveTo>
                    <a:cubicBezTo>
                      <a:pt x="1837" y="233"/>
                      <a:pt x="1834" y="231"/>
                      <a:pt x="1831" y="229"/>
                    </a:cubicBezTo>
                    <a:cubicBezTo>
                      <a:pt x="1827" y="233"/>
                      <a:pt x="1827" y="233"/>
                      <a:pt x="1827" y="233"/>
                    </a:cubicBezTo>
                    <a:cubicBezTo>
                      <a:pt x="1830" y="235"/>
                      <a:pt x="1834" y="238"/>
                      <a:pt x="1837" y="240"/>
                    </a:cubicBezTo>
                    <a:lnTo>
                      <a:pt x="1840" y="236"/>
                    </a:lnTo>
                    <a:close/>
                    <a:moveTo>
                      <a:pt x="1859" y="251"/>
                    </a:moveTo>
                    <a:cubicBezTo>
                      <a:pt x="1856" y="248"/>
                      <a:pt x="1853" y="246"/>
                      <a:pt x="1849" y="243"/>
                    </a:cubicBezTo>
                    <a:cubicBezTo>
                      <a:pt x="1846" y="248"/>
                      <a:pt x="1846" y="248"/>
                      <a:pt x="1846" y="248"/>
                    </a:cubicBezTo>
                    <a:cubicBezTo>
                      <a:pt x="1849" y="250"/>
                      <a:pt x="1852" y="253"/>
                      <a:pt x="1855" y="255"/>
                    </a:cubicBezTo>
                    <a:lnTo>
                      <a:pt x="1859" y="251"/>
                    </a:lnTo>
                    <a:close/>
                    <a:moveTo>
                      <a:pt x="1877" y="266"/>
                    </a:moveTo>
                    <a:cubicBezTo>
                      <a:pt x="1874" y="264"/>
                      <a:pt x="1871" y="261"/>
                      <a:pt x="1868" y="259"/>
                    </a:cubicBezTo>
                    <a:cubicBezTo>
                      <a:pt x="1865" y="263"/>
                      <a:pt x="1865" y="263"/>
                      <a:pt x="1865" y="263"/>
                    </a:cubicBezTo>
                    <a:cubicBezTo>
                      <a:pt x="1868" y="265"/>
                      <a:pt x="1871" y="268"/>
                      <a:pt x="1874" y="270"/>
                    </a:cubicBezTo>
                    <a:lnTo>
                      <a:pt x="1877" y="266"/>
                    </a:lnTo>
                    <a:close/>
                    <a:moveTo>
                      <a:pt x="1895" y="282"/>
                    </a:moveTo>
                    <a:cubicBezTo>
                      <a:pt x="1892" y="280"/>
                      <a:pt x="1889" y="277"/>
                      <a:pt x="1886" y="274"/>
                    </a:cubicBezTo>
                    <a:cubicBezTo>
                      <a:pt x="1883" y="278"/>
                      <a:pt x="1883" y="278"/>
                      <a:pt x="1883" y="278"/>
                    </a:cubicBezTo>
                    <a:cubicBezTo>
                      <a:pt x="1886" y="281"/>
                      <a:pt x="1889" y="284"/>
                      <a:pt x="1892" y="286"/>
                    </a:cubicBezTo>
                    <a:lnTo>
                      <a:pt x="1895" y="282"/>
                    </a:lnTo>
                    <a:close/>
                    <a:moveTo>
                      <a:pt x="1913" y="299"/>
                    </a:moveTo>
                    <a:cubicBezTo>
                      <a:pt x="1910" y="296"/>
                      <a:pt x="1907" y="293"/>
                      <a:pt x="1904" y="290"/>
                    </a:cubicBezTo>
                    <a:cubicBezTo>
                      <a:pt x="1901" y="294"/>
                      <a:pt x="1901" y="294"/>
                      <a:pt x="1901" y="294"/>
                    </a:cubicBezTo>
                    <a:cubicBezTo>
                      <a:pt x="1904" y="297"/>
                      <a:pt x="1906" y="300"/>
                      <a:pt x="1909" y="302"/>
                    </a:cubicBezTo>
                    <a:lnTo>
                      <a:pt x="1913" y="299"/>
                    </a:lnTo>
                    <a:close/>
                    <a:moveTo>
                      <a:pt x="1930" y="315"/>
                    </a:moveTo>
                    <a:cubicBezTo>
                      <a:pt x="1928" y="312"/>
                      <a:pt x="1925" y="310"/>
                      <a:pt x="1922" y="307"/>
                    </a:cubicBezTo>
                    <a:cubicBezTo>
                      <a:pt x="1918" y="311"/>
                      <a:pt x="1918" y="311"/>
                      <a:pt x="1918" y="311"/>
                    </a:cubicBezTo>
                    <a:cubicBezTo>
                      <a:pt x="1921" y="313"/>
                      <a:pt x="1924" y="316"/>
                      <a:pt x="1927" y="319"/>
                    </a:cubicBezTo>
                    <a:lnTo>
                      <a:pt x="1930" y="315"/>
                    </a:lnTo>
                    <a:close/>
                    <a:moveTo>
                      <a:pt x="1947" y="332"/>
                    </a:moveTo>
                    <a:cubicBezTo>
                      <a:pt x="1945" y="329"/>
                      <a:pt x="1942" y="326"/>
                      <a:pt x="1939" y="324"/>
                    </a:cubicBezTo>
                    <a:cubicBezTo>
                      <a:pt x="1935" y="327"/>
                      <a:pt x="1935" y="327"/>
                      <a:pt x="1935" y="327"/>
                    </a:cubicBezTo>
                    <a:cubicBezTo>
                      <a:pt x="1938" y="330"/>
                      <a:pt x="1941" y="333"/>
                      <a:pt x="1944" y="336"/>
                    </a:cubicBezTo>
                    <a:cubicBezTo>
                      <a:pt x="1947" y="332"/>
                      <a:pt x="1947" y="332"/>
                      <a:pt x="1947" y="332"/>
                    </a:cubicBezTo>
                    <a:close/>
                    <a:moveTo>
                      <a:pt x="1964" y="350"/>
                    </a:moveTo>
                    <a:cubicBezTo>
                      <a:pt x="1961" y="347"/>
                      <a:pt x="1959" y="344"/>
                      <a:pt x="1956" y="341"/>
                    </a:cubicBezTo>
                    <a:cubicBezTo>
                      <a:pt x="1952" y="344"/>
                      <a:pt x="1952" y="344"/>
                      <a:pt x="1952" y="344"/>
                    </a:cubicBezTo>
                    <a:cubicBezTo>
                      <a:pt x="1955" y="347"/>
                      <a:pt x="1957" y="350"/>
                      <a:pt x="1960" y="353"/>
                    </a:cubicBezTo>
                    <a:lnTo>
                      <a:pt x="1964" y="350"/>
                    </a:lnTo>
                    <a:close/>
                    <a:moveTo>
                      <a:pt x="1980" y="367"/>
                    </a:moveTo>
                    <a:cubicBezTo>
                      <a:pt x="1978" y="364"/>
                      <a:pt x="1975" y="361"/>
                      <a:pt x="1972" y="358"/>
                    </a:cubicBezTo>
                    <a:cubicBezTo>
                      <a:pt x="1968" y="362"/>
                      <a:pt x="1968" y="362"/>
                      <a:pt x="1968" y="362"/>
                    </a:cubicBezTo>
                    <a:cubicBezTo>
                      <a:pt x="1971" y="365"/>
                      <a:pt x="1974" y="368"/>
                      <a:pt x="1976" y="371"/>
                    </a:cubicBezTo>
                    <a:lnTo>
                      <a:pt x="1980" y="367"/>
                    </a:lnTo>
                    <a:close/>
                    <a:moveTo>
                      <a:pt x="1996" y="385"/>
                    </a:moveTo>
                    <a:cubicBezTo>
                      <a:pt x="1994" y="382"/>
                      <a:pt x="1991" y="379"/>
                      <a:pt x="1988" y="376"/>
                    </a:cubicBezTo>
                    <a:cubicBezTo>
                      <a:pt x="1984" y="380"/>
                      <a:pt x="1984" y="380"/>
                      <a:pt x="1984" y="380"/>
                    </a:cubicBezTo>
                    <a:cubicBezTo>
                      <a:pt x="1987" y="383"/>
                      <a:pt x="1990" y="386"/>
                      <a:pt x="1992" y="389"/>
                    </a:cubicBezTo>
                    <a:lnTo>
                      <a:pt x="1996" y="385"/>
                    </a:lnTo>
                    <a:close/>
                    <a:moveTo>
                      <a:pt x="2012" y="404"/>
                    </a:moveTo>
                    <a:cubicBezTo>
                      <a:pt x="2009" y="401"/>
                      <a:pt x="2007" y="398"/>
                      <a:pt x="2004" y="394"/>
                    </a:cubicBezTo>
                    <a:cubicBezTo>
                      <a:pt x="2000" y="398"/>
                      <a:pt x="2000" y="398"/>
                      <a:pt x="2000" y="398"/>
                    </a:cubicBezTo>
                    <a:cubicBezTo>
                      <a:pt x="2003" y="401"/>
                      <a:pt x="2005" y="404"/>
                      <a:pt x="2008" y="407"/>
                    </a:cubicBezTo>
                    <a:lnTo>
                      <a:pt x="2012" y="404"/>
                    </a:lnTo>
                    <a:close/>
                    <a:moveTo>
                      <a:pt x="2027" y="422"/>
                    </a:moveTo>
                    <a:cubicBezTo>
                      <a:pt x="2025" y="419"/>
                      <a:pt x="2022" y="416"/>
                      <a:pt x="2020" y="413"/>
                    </a:cubicBezTo>
                    <a:cubicBezTo>
                      <a:pt x="2015" y="416"/>
                      <a:pt x="2015" y="416"/>
                      <a:pt x="2015" y="416"/>
                    </a:cubicBezTo>
                    <a:cubicBezTo>
                      <a:pt x="2018" y="420"/>
                      <a:pt x="2020" y="423"/>
                      <a:pt x="2023" y="426"/>
                    </a:cubicBezTo>
                    <a:lnTo>
                      <a:pt x="2027" y="422"/>
                    </a:lnTo>
                    <a:close/>
                    <a:moveTo>
                      <a:pt x="2042" y="441"/>
                    </a:moveTo>
                    <a:cubicBezTo>
                      <a:pt x="2039" y="438"/>
                      <a:pt x="2037" y="435"/>
                      <a:pt x="2034" y="432"/>
                    </a:cubicBezTo>
                    <a:cubicBezTo>
                      <a:pt x="2030" y="435"/>
                      <a:pt x="2030" y="435"/>
                      <a:pt x="2030" y="435"/>
                    </a:cubicBezTo>
                    <a:cubicBezTo>
                      <a:pt x="2033" y="438"/>
                      <a:pt x="2035" y="442"/>
                      <a:pt x="2038" y="445"/>
                    </a:cubicBezTo>
                    <a:lnTo>
                      <a:pt x="2042" y="441"/>
                    </a:lnTo>
                    <a:close/>
                    <a:moveTo>
                      <a:pt x="2056" y="461"/>
                    </a:moveTo>
                    <a:cubicBezTo>
                      <a:pt x="2054" y="458"/>
                      <a:pt x="2051" y="454"/>
                      <a:pt x="2049" y="451"/>
                    </a:cubicBezTo>
                    <a:cubicBezTo>
                      <a:pt x="2045" y="454"/>
                      <a:pt x="2045" y="454"/>
                      <a:pt x="2045" y="454"/>
                    </a:cubicBezTo>
                    <a:cubicBezTo>
                      <a:pt x="2047" y="458"/>
                      <a:pt x="2050" y="461"/>
                      <a:pt x="2052" y="464"/>
                    </a:cubicBezTo>
                    <a:lnTo>
                      <a:pt x="2056" y="461"/>
                    </a:lnTo>
                    <a:close/>
                    <a:moveTo>
                      <a:pt x="2070" y="481"/>
                    </a:moveTo>
                    <a:cubicBezTo>
                      <a:pt x="2068" y="477"/>
                      <a:pt x="2066" y="474"/>
                      <a:pt x="2063" y="471"/>
                    </a:cubicBezTo>
                    <a:cubicBezTo>
                      <a:pt x="2059" y="474"/>
                      <a:pt x="2059" y="474"/>
                      <a:pt x="2059" y="474"/>
                    </a:cubicBezTo>
                    <a:cubicBezTo>
                      <a:pt x="2061" y="477"/>
                      <a:pt x="2063" y="480"/>
                      <a:pt x="2066" y="484"/>
                    </a:cubicBezTo>
                    <a:lnTo>
                      <a:pt x="2070" y="481"/>
                    </a:lnTo>
                    <a:close/>
                    <a:moveTo>
                      <a:pt x="2084" y="500"/>
                    </a:moveTo>
                    <a:cubicBezTo>
                      <a:pt x="2082" y="497"/>
                      <a:pt x="2079" y="494"/>
                      <a:pt x="2077" y="490"/>
                    </a:cubicBezTo>
                    <a:cubicBezTo>
                      <a:pt x="2073" y="493"/>
                      <a:pt x="2073" y="493"/>
                      <a:pt x="2073" y="493"/>
                    </a:cubicBezTo>
                    <a:cubicBezTo>
                      <a:pt x="2075" y="497"/>
                      <a:pt x="2077" y="500"/>
                      <a:pt x="2079" y="503"/>
                    </a:cubicBezTo>
                    <a:lnTo>
                      <a:pt x="2084" y="500"/>
                    </a:lnTo>
                    <a:close/>
                    <a:moveTo>
                      <a:pt x="2097" y="521"/>
                    </a:moveTo>
                    <a:cubicBezTo>
                      <a:pt x="2095" y="517"/>
                      <a:pt x="2093" y="514"/>
                      <a:pt x="2090" y="511"/>
                    </a:cubicBezTo>
                    <a:cubicBezTo>
                      <a:pt x="2086" y="513"/>
                      <a:pt x="2086" y="513"/>
                      <a:pt x="2086" y="513"/>
                    </a:cubicBezTo>
                    <a:cubicBezTo>
                      <a:pt x="2088" y="517"/>
                      <a:pt x="2090" y="520"/>
                      <a:pt x="2092" y="524"/>
                    </a:cubicBezTo>
                    <a:lnTo>
                      <a:pt x="2097" y="521"/>
                    </a:lnTo>
                    <a:close/>
                    <a:moveTo>
                      <a:pt x="2110" y="541"/>
                    </a:moveTo>
                    <a:cubicBezTo>
                      <a:pt x="2108" y="538"/>
                      <a:pt x="2105" y="534"/>
                      <a:pt x="2103" y="531"/>
                    </a:cubicBezTo>
                    <a:cubicBezTo>
                      <a:pt x="2099" y="534"/>
                      <a:pt x="2099" y="534"/>
                      <a:pt x="2099" y="534"/>
                    </a:cubicBezTo>
                    <a:cubicBezTo>
                      <a:pt x="2101" y="537"/>
                      <a:pt x="2103" y="541"/>
                      <a:pt x="2105" y="544"/>
                    </a:cubicBezTo>
                    <a:lnTo>
                      <a:pt x="2110" y="541"/>
                    </a:lnTo>
                    <a:close/>
                    <a:moveTo>
                      <a:pt x="2122" y="562"/>
                    </a:moveTo>
                    <a:cubicBezTo>
                      <a:pt x="2120" y="558"/>
                      <a:pt x="2118" y="555"/>
                      <a:pt x="2116" y="552"/>
                    </a:cubicBezTo>
                    <a:cubicBezTo>
                      <a:pt x="2111" y="554"/>
                      <a:pt x="2111" y="554"/>
                      <a:pt x="2111" y="554"/>
                    </a:cubicBezTo>
                    <a:cubicBezTo>
                      <a:pt x="2113" y="558"/>
                      <a:pt x="2115" y="561"/>
                      <a:pt x="2117" y="565"/>
                    </a:cubicBezTo>
                    <a:lnTo>
                      <a:pt x="2122" y="562"/>
                    </a:lnTo>
                    <a:close/>
                    <a:moveTo>
                      <a:pt x="2134" y="583"/>
                    </a:moveTo>
                    <a:cubicBezTo>
                      <a:pt x="2132" y="579"/>
                      <a:pt x="2130" y="576"/>
                      <a:pt x="2128" y="572"/>
                    </a:cubicBezTo>
                    <a:cubicBezTo>
                      <a:pt x="2123" y="575"/>
                      <a:pt x="2123" y="575"/>
                      <a:pt x="2123" y="575"/>
                    </a:cubicBezTo>
                    <a:cubicBezTo>
                      <a:pt x="2125" y="579"/>
                      <a:pt x="2127" y="582"/>
                      <a:pt x="2129" y="586"/>
                    </a:cubicBezTo>
                    <a:lnTo>
                      <a:pt x="2134" y="583"/>
                    </a:lnTo>
                    <a:close/>
                    <a:moveTo>
                      <a:pt x="2145" y="604"/>
                    </a:moveTo>
                    <a:cubicBezTo>
                      <a:pt x="2143" y="601"/>
                      <a:pt x="2142" y="597"/>
                      <a:pt x="2140" y="594"/>
                    </a:cubicBezTo>
                    <a:cubicBezTo>
                      <a:pt x="2135" y="596"/>
                      <a:pt x="2135" y="596"/>
                      <a:pt x="2135" y="596"/>
                    </a:cubicBezTo>
                    <a:cubicBezTo>
                      <a:pt x="2137" y="600"/>
                      <a:pt x="2139" y="603"/>
                      <a:pt x="2141" y="607"/>
                    </a:cubicBezTo>
                    <a:lnTo>
                      <a:pt x="2145" y="604"/>
                    </a:lnTo>
                    <a:close/>
                    <a:moveTo>
                      <a:pt x="2156" y="626"/>
                    </a:moveTo>
                    <a:cubicBezTo>
                      <a:pt x="2155" y="622"/>
                      <a:pt x="2153" y="618"/>
                      <a:pt x="2151" y="615"/>
                    </a:cubicBezTo>
                    <a:cubicBezTo>
                      <a:pt x="2146" y="617"/>
                      <a:pt x="2146" y="617"/>
                      <a:pt x="2146" y="617"/>
                    </a:cubicBezTo>
                    <a:cubicBezTo>
                      <a:pt x="2148" y="621"/>
                      <a:pt x="2150" y="624"/>
                      <a:pt x="2152" y="628"/>
                    </a:cubicBezTo>
                    <a:lnTo>
                      <a:pt x="2156" y="626"/>
                    </a:lnTo>
                    <a:close/>
                    <a:moveTo>
                      <a:pt x="2167" y="647"/>
                    </a:moveTo>
                    <a:cubicBezTo>
                      <a:pt x="2165" y="644"/>
                      <a:pt x="2164" y="640"/>
                      <a:pt x="2162" y="636"/>
                    </a:cubicBezTo>
                    <a:cubicBezTo>
                      <a:pt x="2157" y="639"/>
                      <a:pt x="2157" y="639"/>
                      <a:pt x="2157" y="639"/>
                    </a:cubicBezTo>
                    <a:cubicBezTo>
                      <a:pt x="2159" y="642"/>
                      <a:pt x="2160" y="646"/>
                      <a:pt x="2162" y="650"/>
                    </a:cubicBezTo>
                    <a:lnTo>
                      <a:pt x="2167" y="647"/>
                    </a:lnTo>
                    <a:close/>
                    <a:moveTo>
                      <a:pt x="2177" y="669"/>
                    </a:moveTo>
                    <a:cubicBezTo>
                      <a:pt x="2175" y="665"/>
                      <a:pt x="2174" y="662"/>
                      <a:pt x="2172" y="658"/>
                    </a:cubicBezTo>
                    <a:cubicBezTo>
                      <a:pt x="2167" y="660"/>
                      <a:pt x="2167" y="660"/>
                      <a:pt x="2167" y="660"/>
                    </a:cubicBezTo>
                    <a:cubicBezTo>
                      <a:pt x="2169" y="664"/>
                      <a:pt x="2171" y="668"/>
                      <a:pt x="2172" y="671"/>
                    </a:cubicBezTo>
                    <a:cubicBezTo>
                      <a:pt x="2177" y="669"/>
                      <a:pt x="2177" y="669"/>
                      <a:pt x="2177" y="669"/>
                    </a:cubicBezTo>
                    <a:close/>
                    <a:moveTo>
                      <a:pt x="2187" y="691"/>
                    </a:moveTo>
                    <a:cubicBezTo>
                      <a:pt x="2185" y="687"/>
                      <a:pt x="2184" y="684"/>
                      <a:pt x="2182" y="680"/>
                    </a:cubicBezTo>
                    <a:cubicBezTo>
                      <a:pt x="2177" y="682"/>
                      <a:pt x="2177" y="682"/>
                      <a:pt x="2177" y="682"/>
                    </a:cubicBezTo>
                    <a:cubicBezTo>
                      <a:pt x="2179" y="686"/>
                      <a:pt x="2180" y="689"/>
                      <a:pt x="2182" y="693"/>
                    </a:cubicBezTo>
                    <a:cubicBezTo>
                      <a:pt x="2187" y="691"/>
                      <a:pt x="2187" y="691"/>
                      <a:pt x="2187" y="691"/>
                    </a:cubicBezTo>
                    <a:close/>
                    <a:moveTo>
                      <a:pt x="2196" y="713"/>
                    </a:moveTo>
                    <a:cubicBezTo>
                      <a:pt x="2195" y="709"/>
                      <a:pt x="2193" y="706"/>
                      <a:pt x="2192" y="702"/>
                    </a:cubicBezTo>
                    <a:cubicBezTo>
                      <a:pt x="2187" y="704"/>
                      <a:pt x="2187" y="704"/>
                      <a:pt x="2187" y="704"/>
                    </a:cubicBezTo>
                    <a:cubicBezTo>
                      <a:pt x="2188" y="708"/>
                      <a:pt x="2190" y="712"/>
                      <a:pt x="2191" y="715"/>
                    </a:cubicBezTo>
                    <a:lnTo>
                      <a:pt x="2196" y="713"/>
                    </a:lnTo>
                    <a:close/>
                    <a:moveTo>
                      <a:pt x="2205" y="736"/>
                    </a:moveTo>
                    <a:cubicBezTo>
                      <a:pt x="2204" y="732"/>
                      <a:pt x="2202" y="728"/>
                      <a:pt x="2201" y="724"/>
                    </a:cubicBezTo>
                    <a:cubicBezTo>
                      <a:pt x="2196" y="726"/>
                      <a:pt x="2196" y="726"/>
                      <a:pt x="2196" y="726"/>
                    </a:cubicBezTo>
                    <a:cubicBezTo>
                      <a:pt x="2197" y="730"/>
                      <a:pt x="2199" y="734"/>
                      <a:pt x="2200" y="737"/>
                    </a:cubicBezTo>
                    <a:lnTo>
                      <a:pt x="2205" y="736"/>
                    </a:lnTo>
                    <a:close/>
                    <a:moveTo>
                      <a:pt x="2213" y="758"/>
                    </a:moveTo>
                    <a:cubicBezTo>
                      <a:pt x="2212" y="754"/>
                      <a:pt x="2211" y="751"/>
                      <a:pt x="2209" y="747"/>
                    </a:cubicBezTo>
                    <a:cubicBezTo>
                      <a:pt x="2204" y="749"/>
                      <a:pt x="2204" y="749"/>
                      <a:pt x="2204" y="749"/>
                    </a:cubicBezTo>
                    <a:cubicBezTo>
                      <a:pt x="2206" y="752"/>
                      <a:pt x="2207" y="756"/>
                      <a:pt x="2208" y="760"/>
                    </a:cubicBezTo>
                    <a:lnTo>
                      <a:pt x="2213" y="758"/>
                    </a:lnTo>
                    <a:close/>
                    <a:moveTo>
                      <a:pt x="2221" y="781"/>
                    </a:moveTo>
                    <a:cubicBezTo>
                      <a:pt x="2220" y="777"/>
                      <a:pt x="2219" y="773"/>
                      <a:pt x="2217" y="769"/>
                    </a:cubicBezTo>
                    <a:cubicBezTo>
                      <a:pt x="2212" y="771"/>
                      <a:pt x="2212" y="771"/>
                      <a:pt x="2212" y="771"/>
                    </a:cubicBezTo>
                    <a:cubicBezTo>
                      <a:pt x="2214" y="775"/>
                      <a:pt x="2215" y="779"/>
                      <a:pt x="2216" y="783"/>
                    </a:cubicBezTo>
                    <a:lnTo>
                      <a:pt x="2221" y="781"/>
                    </a:lnTo>
                    <a:close/>
                    <a:moveTo>
                      <a:pt x="2229" y="804"/>
                    </a:moveTo>
                    <a:cubicBezTo>
                      <a:pt x="2228" y="800"/>
                      <a:pt x="2226" y="796"/>
                      <a:pt x="2225" y="792"/>
                    </a:cubicBezTo>
                    <a:cubicBezTo>
                      <a:pt x="2220" y="794"/>
                      <a:pt x="2220" y="794"/>
                      <a:pt x="2220" y="794"/>
                    </a:cubicBezTo>
                    <a:cubicBezTo>
                      <a:pt x="2221" y="798"/>
                      <a:pt x="2223" y="801"/>
                      <a:pt x="2224" y="805"/>
                    </a:cubicBezTo>
                    <a:lnTo>
                      <a:pt x="2229" y="804"/>
                    </a:lnTo>
                    <a:close/>
                    <a:moveTo>
                      <a:pt x="2236" y="827"/>
                    </a:moveTo>
                    <a:cubicBezTo>
                      <a:pt x="2235" y="823"/>
                      <a:pt x="2234" y="819"/>
                      <a:pt x="2233" y="815"/>
                    </a:cubicBezTo>
                    <a:cubicBezTo>
                      <a:pt x="2227" y="817"/>
                      <a:pt x="2227" y="817"/>
                      <a:pt x="2227" y="817"/>
                    </a:cubicBezTo>
                    <a:cubicBezTo>
                      <a:pt x="2229" y="820"/>
                      <a:pt x="2230" y="824"/>
                      <a:pt x="2231" y="828"/>
                    </a:cubicBezTo>
                    <a:lnTo>
                      <a:pt x="2236" y="827"/>
                    </a:lnTo>
                    <a:close/>
                    <a:moveTo>
                      <a:pt x="2243" y="850"/>
                    </a:moveTo>
                    <a:cubicBezTo>
                      <a:pt x="2242" y="846"/>
                      <a:pt x="2241" y="842"/>
                      <a:pt x="2239" y="838"/>
                    </a:cubicBezTo>
                    <a:cubicBezTo>
                      <a:pt x="2234" y="840"/>
                      <a:pt x="2234" y="840"/>
                      <a:pt x="2234" y="840"/>
                    </a:cubicBezTo>
                    <a:cubicBezTo>
                      <a:pt x="2235" y="843"/>
                      <a:pt x="2237" y="847"/>
                      <a:pt x="2238" y="851"/>
                    </a:cubicBezTo>
                    <a:lnTo>
                      <a:pt x="2243" y="850"/>
                    </a:lnTo>
                    <a:close/>
                    <a:moveTo>
                      <a:pt x="2249" y="873"/>
                    </a:moveTo>
                    <a:cubicBezTo>
                      <a:pt x="2248" y="869"/>
                      <a:pt x="2247" y="865"/>
                      <a:pt x="2246" y="861"/>
                    </a:cubicBezTo>
                    <a:cubicBezTo>
                      <a:pt x="2241" y="863"/>
                      <a:pt x="2241" y="863"/>
                      <a:pt x="2241" y="863"/>
                    </a:cubicBezTo>
                    <a:cubicBezTo>
                      <a:pt x="2242" y="867"/>
                      <a:pt x="2243" y="870"/>
                      <a:pt x="2244" y="874"/>
                    </a:cubicBezTo>
                    <a:lnTo>
                      <a:pt x="2249" y="873"/>
                    </a:lnTo>
                    <a:close/>
                    <a:moveTo>
                      <a:pt x="2255" y="896"/>
                    </a:moveTo>
                    <a:cubicBezTo>
                      <a:pt x="2254" y="892"/>
                      <a:pt x="2253" y="888"/>
                      <a:pt x="2252" y="885"/>
                    </a:cubicBezTo>
                    <a:cubicBezTo>
                      <a:pt x="2247" y="886"/>
                      <a:pt x="2247" y="886"/>
                      <a:pt x="2247" y="886"/>
                    </a:cubicBezTo>
                    <a:cubicBezTo>
                      <a:pt x="2248" y="890"/>
                      <a:pt x="2249" y="894"/>
                      <a:pt x="2250" y="898"/>
                    </a:cubicBezTo>
                    <a:cubicBezTo>
                      <a:pt x="2255" y="896"/>
                      <a:pt x="2255" y="896"/>
                      <a:pt x="2255" y="896"/>
                    </a:cubicBezTo>
                    <a:close/>
                    <a:moveTo>
                      <a:pt x="2260" y="920"/>
                    </a:moveTo>
                    <a:cubicBezTo>
                      <a:pt x="2259" y="916"/>
                      <a:pt x="2258" y="912"/>
                      <a:pt x="2258" y="908"/>
                    </a:cubicBezTo>
                    <a:cubicBezTo>
                      <a:pt x="2252" y="909"/>
                      <a:pt x="2252" y="909"/>
                      <a:pt x="2252" y="909"/>
                    </a:cubicBezTo>
                    <a:cubicBezTo>
                      <a:pt x="2253" y="913"/>
                      <a:pt x="2254" y="917"/>
                      <a:pt x="2255" y="921"/>
                    </a:cubicBezTo>
                    <a:lnTo>
                      <a:pt x="2260" y="920"/>
                    </a:lnTo>
                    <a:close/>
                    <a:moveTo>
                      <a:pt x="2265" y="943"/>
                    </a:moveTo>
                    <a:cubicBezTo>
                      <a:pt x="2264" y="939"/>
                      <a:pt x="2263" y="935"/>
                      <a:pt x="2263" y="931"/>
                    </a:cubicBezTo>
                    <a:cubicBezTo>
                      <a:pt x="2257" y="933"/>
                      <a:pt x="2257" y="933"/>
                      <a:pt x="2257" y="933"/>
                    </a:cubicBezTo>
                    <a:cubicBezTo>
                      <a:pt x="2258" y="936"/>
                      <a:pt x="2259" y="940"/>
                      <a:pt x="2260" y="944"/>
                    </a:cubicBezTo>
                    <a:lnTo>
                      <a:pt x="2265" y="943"/>
                    </a:lnTo>
                    <a:close/>
                    <a:moveTo>
                      <a:pt x="2270" y="967"/>
                    </a:moveTo>
                    <a:cubicBezTo>
                      <a:pt x="2269" y="963"/>
                      <a:pt x="2268" y="959"/>
                      <a:pt x="2267" y="955"/>
                    </a:cubicBezTo>
                    <a:cubicBezTo>
                      <a:pt x="2262" y="956"/>
                      <a:pt x="2262" y="956"/>
                      <a:pt x="2262" y="956"/>
                    </a:cubicBezTo>
                    <a:cubicBezTo>
                      <a:pt x="2263" y="960"/>
                      <a:pt x="2264" y="964"/>
                      <a:pt x="2264" y="968"/>
                    </a:cubicBezTo>
                    <a:lnTo>
                      <a:pt x="2270" y="967"/>
                    </a:lnTo>
                    <a:close/>
                    <a:moveTo>
                      <a:pt x="2274" y="991"/>
                    </a:moveTo>
                    <a:cubicBezTo>
                      <a:pt x="2273" y="987"/>
                      <a:pt x="2272" y="983"/>
                      <a:pt x="2272" y="979"/>
                    </a:cubicBezTo>
                    <a:cubicBezTo>
                      <a:pt x="2266" y="980"/>
                      <a:pt x="2266" y="980"/>
                      <a:pt x="2266" y="980"/>
                    </a:cubicBezTo>
                    <a:cubicBezTo>
                      <a:pt x="2267" y="984"/>
                      <a:pt x="2268" y="987"/>
                      <a:pt x="2268" y="991"/>
                    </a:cubicBezTo>
                    <a:lnTo>
                      <a:pt x="2274" y="991"/>
                    </a:lnTo>
                    <a:close/>
                    <a:moveTo>
                      <a:pt x="2277" y="1014"/>
                    </a:moveTo>
                    <a:cubicBezTo>
                      <a:pt x="2277" y="1010"/>
                      <a:pt x="2276" y="1006"/>
                      <a:pt x="2275" y="1002"/>
                    </a:cubicBezTo>
                    <a:cubicBezTo>
                      <a:pt x="2270" y="1003"/>
                      <a:pt x="2270" y="1003"/>
                      <a:pt x="2270" y="1003"/>
                    </a:cubicBezTo>
                    <a:cubicBezTo>
                      <a:pt x="2271" y="1007"/>
                      <a:pt x="2271" y="1011"/>
                      <a:pt x="2272" y="1015"/>
                    </a:cubicBezTo>
                    <a:lnTo>
                      <a:pt x="2277" y="1014"/>
                    </a:lnTo>
                    <a:close/>
                    <a:moveTo>
                      <a:pt x="2280" y="1038"/>
                    </a:moveTo>
                    <a:cubicBezTo>
                      <a:pt x="2280" y="1034"/>
                      <a:pt x="2279" y="1030"/>
                      <a:pt x="2279" y="1026"/>
                    </a:cubicBezTo>
                    <a:cubicBezTo>
                      <a:pt x="2274" y="1027"/>
                      <a:pt x="2274" y="1027"/>
                      <a:pt x="2274" y="1027"/>
                    </a:cubicBezTo>
                    <a:cubicBezTo>
                      <a:pt x="2274" y="1031"/>
                      <a:pt x="2275" y="1035"/>
                      <a:pt x="2275" y="1039"/>
                    </a:cubicBezTo>
                    <a:lnTo>
                      <a:pt x="2280" y="1038"/>
                    </a:lnTo>
                    <a:close/>
                    <a:moveTo>
                      <a:pt x="2283" y="1062"/>
                    </a:moveTo>
                    <a:cubicBezTo>
                      <a:pt x="2283" y="1058"/>
                      <a:pt x="2282" y="1054"/>
                      <a:pt x="2282" y="1050"/>
                    </a:cubicBezTo>
                    <a:cubicBezTo>
                      <a:pt x="2277" y="1051"/>
                      <a:pt x="2277" y="1051"/>
                      <a:pt x="2277" y="1051"/>
                    </a:cubicBezTo>
                    <a:cubicBezTo>
                      <a:pt x="2277" y="1055"/>
                      <a:pt x="2277" y="1059"/>
                      <a:pt x="2278" y="1063"/>
                    </a:cubicBezTo>
                    <a:lnTo>
                      <a:pt x="2283" y="1062"/>
                    </a:lnTo>
                    <a:close/>
                    <a:moveTo>
                      <a:pt x="2286" y="1086"/>
                    </a:moveTo>
                    <a:cubicBezTo>
                      <a:pt x="2285" y="1082"/>
                      <a:pt x="2285" y="1078"/>
                      <a:pt x="2284" y="1074"/>
                    </a:cubicBezTo>
                    <a:cubicBezTo>
                      <a:pt x="2279" y="1075"/>
                      <a:pt x="2279" y="1075"/>
                      <a:pt x="2279" y="1075"/>
                    </a:cubicBezTo>
                    <a:cubicBezTo>
                      <a:pt x="2279" y="1079"/>
                      <a:pt x="2280" y="1083"/>
                      <a:pt x="2280" y="1086"/>
                    </a:cubicBezTo>
                    <a:lnTo>
                      <a:pt x="2286" y="1086"/>
                    </a:lnTo>
                    <a:close/>
                    <a:moveTo>
                      <a:pt x="2287" y="1110"/>
                    </a:moveTo>
                    <a:cubicBezTo>
                      <a:pt x="2287" y="1106"/>
                      <a:pt x="2287" y="1102"/>
                      <a:pt x="2287" y="1098"/>
                    </a:cubicBezTo>
                    <a:cubicBezTo>
                      <a:pt x="2281" y="1098"/>
                      <a:pt x="2281" y="1098"/>
                      <a:pt x="2281" y="1098"/>
                    </a:cubicBezTo>
                    <a:cubicBezTo>
                      <a:pt x="2281" y="1102"/>
                      <a:pt x="2282" y="1106"/>
                      <a:pt x="2282" y="1110"/>
                    </a:cubicBezTo>
                    <a:lnTo>
                      <a:pt x="2287" y="1110"/>
                    </a:lnTo>
                    <a:close/>
                    <a:moveTo>
                      <a:pt x="2289" y="1134"/>
                    </a:moveTo>
                    <a:cubicBezTo>
                      <a:pt x="2289" y="1130"/>
                      <a:pt x="2288" y="1126"/>
                      <a:pt x="2288" y="1122"/>
                    </a:cubicBezTo>
                    <a:cubicBezTo>
                      <a:pt x="2283" y="1122"/>
                      <a:pt x="2283" y="1122"/>
                      <a:pt x="2283" y="1122"/>
                    </a:cubicBezTo>
                    <a:cubicBezTo>
                      <a:pt x="2283" y="1126"/>
                      <a:pt x="2283" y="1130"/>
                      <a:pt x="2284" y="1134"/>
                    </a:cubicBezTo>
                    <a:lnTo>
                      <a:pt x="2289" y="1134"/>
                    </a:lnTo>
                    <a:close/>
                    <a:moveTo>
                      <a:pt x="2290" y="1158"/>
                    </a:moveTo>
                    <a:cubicBezTo>
                      <a:pt x="2290" y="1154"/>
                      <a:pt x="2290" y="1150"/>
                      <a:pt x="2289" y="1146"/>
                    </a:cubicBezTo>
                    <a:cubicBezTo>
                      <a:pt x="2284" y="1146"/>
                      <a:pt x="2284" y="1146"/>
                      <a:pt x="2284" y="1146"/>
                    </a:cubicBezTo>
                    <a:cubicBezTo>
                      <a:pt x="2284" y="1150"/>
                      <a:pt x="2284" y="1154"/>
                      <a:pt x="2285" y="1158"/>
                    </a:cubicBezTo>
                    <a:lnTo>
                      <a:pt x="2290" y="1158"/>
                    </a:lnTo>
                    <a:close/>
                    <a:moveTo>
                      <a:pt x="2291" y="1182"/>
                    </a:moveTo>
                    <a:cubicBezTo>
                      <a:pt x="2290" y="1178"/>
                      <a:pt x="2290" y="1174"/>
                      <a:pt x="2290" y="1170"/>
                    </a:cubicBezTo>
                    <a:cubicBezTo>
                      <a:pt x="2285" y="1170"/>
                      <a:pt x="2285" y="1170"/>
                      <a:pt x="2285" y="1170"/>
                    </a:cubicBezTo>
                    <a:cubicBezTo>
                      <a:pt x="2285" y="1174"/>
                      <a:pt x="2285" y="1178"/>
                      <a:pt x="2285" y="1182"/>
                    </a:cubicBezTo>
                    <a:lnTo>
                      <a:pt x="2291" y="1182"/>
                    </a:lnTo>
                    <a:close/>
                    <a:moveTo>
                      <a:pt x="2291" y="1206"/>
                    </a:moveTo>
                    <a:cubicBezTo>
                      <a:pt x="2291" y="1202"/>
                      <a:pt x="2291" y="1198"/>
                      <a:pt x="2291" y="1194"/>
                    </a:cubicBezTo>
                    <a:cubicBezTo>
                      <a:pt x="2285" y="1194"/>
                      <a:pt x="2285" y="1194"/>
                      <a:pt x="2285" y="1194"/>
                    </a:cubicBezTo>
                    <a:cubicBezTo>
                      <a:pt x="2285" y="1198"/>
                      <a:pt x="2285" y="1202"/>
                      <a:pt x="2285" y="1206"/>
                    </a:cubicBezTo>
                    <a:lnTo>
                      <a:pt x="2291" y="120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Oval 141"/>
              <p:cNvSpPr>
                <a:spLocks noChangeArrowheads="1"/>
              </p:cNvSpPr>
              <p:nvPr/>
            </p:nvSpPr>
            <p:spPr bwMode="auto">
              <a:xfrm>
                <a:off x="8412975" y="1862916"/>
                <a:ext cx="1045389" cy="1045389"/>
              </a:xfrm>
              <a:prstGeom prst="ellipse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142"/>
              <p:cNvSpPr>
                <a:spLocks noEditPoints="1"/>
              </p:cNvSpPr>
              <p:nvPr/>
            </p:nvSpPr>
            <p:spPr bwMode="auto">
              <a:xfrm>
                <a:off x="8394689" y="1844629"/>
                <a:ext cx="1081200" cy="1081200"/>
              </a:xfrm>
              <a:custGeom>
                <a:avLst/>
                <a:gdLst>
                  <a:gd name="T0" fmla="*/ 300 w 600"/>
                  <a:gd name="T1" fmla="*/ 20 h 600"/>
                  <a:gd name="T2" fmla="*/ 580 w 600"/>
                  <a:gd name="T3" fmla="*/ 300 h 600"/>
                  <a:gd name="T4" fmla="*/ 300 w 600"/>
                  <a:gd name="T5" fmla="*/ 580 h 600"/>
                  <a:gd name="T6" fmla="*/ 20 w 600"/>
                  <a:gd name="T7" fmla="*/ 300 h 600"/>
                  <a:gd name="T8" fmla="*/ 300 w 600"/>
                  <a:gd name="T9" fmla="*/ 20 h 600"/>
                  <a:gd name="T10" fmla="*/ 300 w 600"/>
                  <a:gd name="T11" fmla="*/ 0 h 600"/>
                  <a:gd name="T12" fmla="*/ 0 w 600"/>
                  <a:gd name="T13" fmla="*/ 300 h 600"/>
                  <a:gd name="T14" fmla="*/ 300 w 600"/>
                  <a:gd name="T15" fmla="*/ 600 h 600"/>
                  <a:gd name="T16" fmla="*/ 600 w 600"/>
                  <a:gd name="T17" fmla="*/ 300 h 600"/>
                  <a:gd name="T18" fmla="*/ 300 w 600"/>
                  <a:gd name="T19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20"/>
                    </a:moveTo>
                    <a:cubicBezTo>
                      <a:pt x="455" y="20"/>
                      <a:pt x="580" y="145"/>
                      <a:pt x="580" y="300"/>
                    </a:cubicBezTo>
                    <a:cubicBezTo>
                      <a:pt x="580" y="455"/>
                      <a:pt x="455" y="580"/>
                      <a:pt x="300" y="580"/>
                    </a:cubicBezTo>
                    <a:cubicBezTo>
                      <a:pt x="145" y="580"/>
                      <a:pt x="20" y="455"/>
                      <a:pt x="20" y="300"/>
                    </a:cubicBezTo>
                    <a:cubicBezTo>
                      <a:pt x="20" y="145"/>
                      <a:pt x="145" y="20"/>
                      <a:pt x="300" y="20"/>
                    </a:cubicBezTo>
                    <a:moveTo>
                      <a:pt x="300" y="0"/>
                    </a:moveTo>
                    <a:cubicBezTo>
                      <a:pt x="135" y="0"/>
                      <a:pt x="0" y="135"/>
                      <a:pt x="0" y="300"/>
                    </a:cubicBezTo>
                    <a:cubicBezTo>
                      <a:pt x="0" y="465"/>
                      <a:pt x="135" y="600"/>
                      <a:pt x="300" y="600"/>
                    </a:cubicBezTo>
                    <a:cubicBezTo>
                      <a:pt x="465" y="600"/>
                      <a:pt x="600" y="465"/>
                      <a:pt x="600" y="300"/>
                    </a:cubicBezTo>
                    <a:cubicBezTo>
                      <a:pt x="600" y="135"/>
                      <a:pt x="465" y="0"/>
                      <a:pt x="3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143"/>
              <p:cNvSpPr>
                <a:spLocks/>
              </p:cNvSpPr>
              <p:nvPr/>
            </p:nvSpPr>
            <p:spPr bwMode="auto">
              <a:xfrm>
                <a:off x="9670947" y="2387134"/>
                <a:ext cx="1145966" cy="1045389"/>
              </a:xfrm>
              <a:custGeom>
                <a:avLst/>
                <a:gdLst>
                  <a:gd name="T0" fmla="*/ 318 w 636"/>
                  <a:gd name="T1" fmla="*/ 580 h 580"/>
                  <a:gd name="T2" fmla="*/ 113 w 636"/>
                  <a:gd name="T3" fmla="*/ 496 h 580"/>
                  <a:gd name="T4" fmla="*/ 113 w 636"/>
                  <a:gd name="T5" fmla="*/ 85 h 580"/>
                  <a:gd name="T6" fmla="*/ 318 w 636"/>
                  <a:gd name="T7" fmla="*/ 0 h 580"/>
                  <a:gd name="T8" fmla="*/ 523 w 636"/>
                  <a:gd name="T9" fmla="*/ 85 h 580"/>
                  <a:gd name="T10" fmla="*/ 523 w 636"/>
                  <a:gd name="T11" fmla="*/ 496 h 580"/>
                  <a:gd name="T12" fmla="*/ 318 w 636"/>
                  <a:gd name="T13" fmla="*/ 58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" h="580">
                    <a:moveTo>
                      <a:pt x="318" y="580"/>
                    </a:moveTo>
                    <a:cubicBezTo>
                      <a:pt x="240" y="580"/>
                      <a:pt x="168" y="550"/>
                      <a:pt x="113" y="496"/>
                    </a:cubicBezTo>
                    <a:cubicBezTo>
                      <a:pt x="0" y="382"/>
                      <a:pt x="0" y="198"/>
                      <a:pt x="113" y="85"/>
                    </a:cubicBezTo>
                    <a:cubicBezTo>
                      <a:pt x="168" y="31"/>
                      <a:pt x="240" y="0"/>
                      <a:pt x="318" y="0"/>
                    </a:cubicBezTo>
                    <a:cubicBezTo>
                      <a:pt x="395" y="0"/>
                      <a:pt x="468" y="31"/>
                      <a:pt x="523" y="85"/>
                    </a:cubicBezTo>
                    <a:cubicBezTo>
                      <a:pt x="636" y="198"/>
                      <a:pt x="636" y="382"/>
                      <a:pt x="523" y="496"/>
                    </a:cubicBezTo>
                    <a:cubicBezTo>
                      <a:pt x="468" y="550"/>
                      <a:pt x="395" y="580"/>
                      <a:pt x="318" y="58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144"/>
              <p:cNvSpPr>
                <a:spLocks noEditPoints="1"/>
              </p:cNvSpPr>
              <p:nvPr/>
            </p:nvSpPr>
            <p:spPr bwMode="auto">
              <a:xfrm>
                <a:off x="9651136" y="2369609"/>
                <a:ext cx="1185587" cy="1081200"/>
              </a:xfrm>
              <a:custGeom>
                <a:avLst/>
                <a:gdLst>
                  <a:gd name="T0" fmla="*/ 329 w 658"/>
                  <a:gd name="T1" fmla="*/ 20 h 600"/>
                  <a:gd name="T2" fmla="*/ 527 w 658"/>
                  <a:gd name="T3" fmla="*/ 102 h 600"/>
                  <a:gd name="T4" fmla="*/ 527 w 658"/>
                  <a:gd name="T5" fmla="*/ 498 h 600"/>
                  <a:gd name="T6" fmla="*/ 329 w 658"/>
                  <a:gd name="T7" fmla="*/ 580 h 600"/>
                  <a:gd name="T8" fmla="*/ 131 w 658"/>
                  <a:gd name="T9" fmla="*/ 498 h 600"/>
                  <a:gd name="T10" fmla="*/ 131 w 658"/>
                  <a:gd name="T11" fmla="*/ 102 h 600"/>
                  <a:gd name="T12" fmla="*/ 329 w 658"/>
                  <a:gd name="T13" fmla="*/ 20 h 600"/>
                  <a:gd name="T14" fmla="*/ 329 w 658"/>
                  <a:gd name="T15" fmla="*/ 0 h 600"/>
                  <a:gd name="T16" fmla="*/ 117 w 658"/>
                  <a:gd name="T17" fmla="*/ 88 h 600"/>
                  <a:gd name="T18" fmla="*/ 117 w 658"/>
                  <a:gd name="T19" fmla="*/ 513 h 600"/>
                  <a:gd name="T20" fmla="*/ 329 w 658"/>
                  <a:gd name="T21" fmla="*/ 600 h 600"/>
                  <a:gd name="T22" fmla="*/ 541 w 658"/>
                  <a:gd name="T23" fmla="*/ 513 h 600"/>
                  <a:gd name="T24" fmla="*/ 541 w 658"/>
                  <a:gd name="T25" fmla="*/ 88 h 600"/>
                  <a:gd name="T26" fmla="*/ 329 w 658"/>
                  <a:gd name="T27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8" h="600">
                    <a:moveTo>
                      <a:pt x="329" y="20"/>
                    </a:moveTo>
                    <a:cubicBezTo>
                      <a:pt x="400" y="20"/>
                      <a:pt x="472" y="48"/>
                      <a:pt x="527" y="102"/>
                    </a:cubicBezTo>
                    <a:cubicBezTo>
                      <a:pt x="636" y="212"/>
                      <a:pt x="636" y="389"/>
                      <a:pt x="527" y="498"/>
                    </a:cubicBezTo>
                    <a:cubicBezTo>
                      <a:pt x="472" y="553"/>
                      <a:pt x="400" y="580"/>
                      <a:pt x="329" y="580"/>
                    </a:cubicBezTo>
                    <a:cubicBezTo>
                      <a:pt x="257" y="580"/>
                      <a:pt x="185" y="553"/>
                      <a:pt x="131" y="498"/>
                    </a:cubicBezTo>
                    <a:cubicBezTo>
                      <a:pt x="21" y="389"/>
                      <a:pt x="21" y="212"/>
                      <a:pt x="131" y="102"/>
                    </a:cubicBezTo>
                    <a:cubicBezTo>
                      <a:pt x="185" y="48"/>
                      <a:pt x="257" y="20"/>
                      <a:pt x="329" y="20"/>
                    </a:cubicBezTo>
                    <a:moveTo>
                      <a:pt x="329" y="0"/>
                    </a:moveTo>
                    <a:cubicBezTo>
                      <a:pt x="249" y="0"/>
                      <a:pt x="173" y="32"/>
                      <a:pt x="117" y="88"/>
                    </a:cubicBezTo>
                    <a:cubicBezTo>
                      <a:pt x="0" y="205"/>
                      <a:pt x="0" y="396"/>
                      <a:pt x="117" y="513"/>
                    </a:cubicBezTo>
                    <a:cubicBezTo>
                      <a:pt x="173" y="569"/>
                      <a:pt x="249" y="600"/>
                      <a:pt x="329" y="600"/>
                    </a:cubicBezTo>
                    <a:cubicBezTo>
                      <a:pt x="409" y="600"/>
                      <a:pt x="484" y="569"/>
                      <a:pt x="541" y="513"/>
                    </a:cubicBezTo>
                    <a:cubicBezTo>
                      <a:pt x="658" y="396"/>
                      <a:pt x="658" y="205"/>
                      <a:pt x="541" y="88"/>
                    </a:cubicBezTo>
                    <a:cubicBezTo>
                      <a:pt x="484" y="32"/>
                      <a:pt x="409" y="0"/>
                      <a:pt x="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Oval 145"/>
              <p:cNvSpPr>
                <a:spLocks noChangeArrowheads="1"/>
              </p:cNvSpPr>
              <p:nvPr/>
            </p:nvSpPr>
            <p:spPr bwMode="auto">
              <a:xfrm>
                <a:off x="10275931" y="3686251"/>
                <a:ext cx="1045389" cy="1045389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146"/>
              <p:cNvSpPr>
                <a:spLocks noEditPoints="1"/>
              </p:cNvSpPr>
              <p:nvPr/>
            </p:nvSpPr>
            <p:spPr bwMode="auto">
              <a:xfrm>
                <a:off x="10258407" y="3668726"/>
                <a:ext cx="1081200" cy="1081200"/>
              </a:xfrm>
              <a:custGeom>
                <a:avLst/>
                <a:gdLst>
                  <a:gd name="T0" fmla="*/ 300 w 600"/>
                  <a:gd name="T1" fmla="*/ 20 h 600"/>
                  <a:gd name="T2" fmla="*/ 580 w 600"/>
                  <a:gd name="T3" fmla="*/ 300 h 600"/>
                  <a:gd name="T4" fmla="*/ 300 w 600"/>
                  <a:gd name="T5" fmla="*/ 580 h 600"/>
                  <a:gd name="T6" fmla="*/ 20 w 600"/>
                  <a:gd name="T7" fmla="*/ 300 h 600"/>
                  <a:gd name="T8" fmla="*/ 300 w 600"/>
                  <a:gd name="T9" fmla="*/ 20 h 600"/>
                  <a:gd name="T10" fmla="*/ 300 w 600"/>
                  <a:gd name="T11" fmla="*/ 0 h 600"/>
                  <a:gd name="T12" fmla="*/ 300 w 600"/>
                  <a:gd name="T13" fmla="*/ 0 h 600"/>
                  <a:gd name="T14" fmla="*/ 0 w 600"/>
                  <a:gd name="T15" fmla="*/ 300 h 600"/>
                  <a:gd name="T16" fmla="*/ 300 w 600"/>
                  <a:gd name="T17" fmla="*/ 600 h 600"/>
                  <a:gd name="T18" fmla="*/ 600 w 600"/>
                  <a:gd name="T19" fmla="*/ 300 h 600"/>
                  <a:gd name="T20" fmla="*/ 300 w 600"/>
                  <a:gd name="T21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0" h="600">
                    <a:moveTo>
                      <a:pt x="300" y="20"/>
                    </a:moveTo>
                    <a:cubicBezTo>
                      <a:pt x="455" y="20"/>
                      <a:pt x="580" y="145"/>
                      <a:pt x="580" y="300"/>
                    </a:cubicBezTo>
                    <a:cubicBezTo>
                      <a:pt x="580" y="455"/>
                      <a:pt x="455" y="580"/>
                      <a:pt x="300" y="580"/>
                    </a:cubicBezTo>
                    <a:cubicBezTo>
                      <a:pt x="146" y="580"/>
                      <a:pt x="20" y="455"/>
                      <a:pt x="20" y="300"/>
                    </a:cubicBezTo>
                    <a:cubicBezTo>
                      <a:pt x="20" y="145"/>
                      <a:pt x="146" y="20"/>
                      <a:pt x="300" y="20"/>
                    </a:cubicBezTo>
                    <a:moveTo>
                      <a:pt x="300" y="0"/>
                    </a:moveTo>
                    <a:cubicBezTo>
                      <a:pt x="300" y="0"/>
                      <a:pt x="300" y="0"/>
                      <a:pt x="300" y="0"/>
                    </a:cubicBezTo>
                    <a:cubicBezTo>
                      <a:pt x="135" y="0"/>
                      <a:pt x="0" y="135"/>
                      <a:pt x="0" y="300"/>
                    </a:cubicBezTo>
                    <a:cubicBezTo>
                      <a:pt x="0" y="465"/>
                      <a:pt x="135" y="600"/>
                      <a:pt x="300" y="600"/>
                    </a:cubicBezTo>
                    <a:cubicBezTo>
                      <a:pt x="466" y="600"/>
                      <a:pt x="600" y="465"/>
                      <a:pt x="600" y="300"/>
                    </a:cubicBezTo>
                    <a:cubicBezTo>
                      <a:pt x="600" y="135"/>
                      <a:pt x="466" y="0"/>
                      <a:pt x="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47"/>
              <p:cNvSpPr>
                <a:spLocks/>
              </p:cNvSpPr>
              <p:nvPr/>
            </p:nvSpPr>
            <p:spPr bwMode="auto">
              <a:xfrm>
                <a:off x="7054427" y="2387134"/>
                <a:ext cx="1145966" cy="1045389"/>
              </a:xfrm>
              <a:custGeom>
                <a:avLst/>
                <a:gdLst>
                  <a:gd name="T0" fmla="*/ 318 w 636"/>
                  <a:gd name="T1" fmla="*/ 580 h 580"/>
                  <a:gd name="T2" fmla="*/ 113 w 636"/>
                  <a:gd name="T3" fmla="*/ 496 h 580"/>
                  <a:gd name="T4" fmla="*/ 113 w 636"/>
                  <a:gd name="T5" fmla="*/ 85 h 580"/>
                  <a:gd name="T6" fmla="*/ 318 w 636"/>
                  <a:gd name="T7" fmla="*/ 0 h 580"/>
                  <a:gd name="T8" fmla="*/ 523 w 636"/>
                  <a:gd name="T9" fmla="*/ 85 h 580"/>
                  <a:gd name="T10" fmla="*/ 523 w 636"/>
                  <a:gd name="T11" fmla="*/ 496 h 580"/>
                  <a:gd name="T12" fmla="*/ 318 w 636"/>
                  <a:gd name="T13" fmla="*/ 58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" h="580">
                    <a:moveTo>
                      <a:pt x="318" y="580"/>
                    </a:moveTo>
                    <a:cubicBezTo>
                      <a:pt x="241" y="580"/>
                      <a:pt x="168" y="550"/>
                      <a:pt x="113" y="496"/>
                    </a:cubicBezTo>
                    <a:cubicBezTo>
                      <a:pt x="0" y="382"/>
                      <a:pt x="0" y="198"/>
                      <a:pt x="113" y="85"/>
                    </a:cubicBezTo>
                    <a:cubicBezTo>
                      <a:pt x="168" y="31"/>
                      <a:pt x="241" y="0"/>
                      <a:pt x="318" y="0"/>
                    </a:cubicBezTo>
                    <a:cubicBezTo>
                      <a:pt x="396" y="0"/>
                      <a:pt x="468" y="31"/>
                      <a:pt x="523" y="85"/>
                    </a:cubicBezTo>
                    <a:cubicBezTo>
                      <a:pt x="636" y="198"/>
                      <a:pt x="636" y="382"/>
                      <a:pt x="523" y="496"/>
                    </a:cubicBezTo>
                    <a:cubicBezTo>
                      <a:pt x="468" y="550"/>
                      <a:pt x="396" y="580"/>
                      <a:pt x="318" y="580"/>
                    </a:cubicBez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148"/>
              <p:cNvSpPr>
                <a:spLocks noEditPoints="1"/>
              </p:cNvSpPr>
              <p:nvPr/>
            </p:nvSpPr>
            <p:spPr bwMode="auto">
              <a:xfrm>
                <a:off x="7034615" y="2369609"/>
                <a:ext cx="1185587" cy="1081200"/>
              </a:xfrm>
              <a:custGeom>
                <a:avLst/>
                <a:gdLst>
                  <a:gd name="T0" fmla="*/ 329 w 658"/>
                  <a:gd name="T1" fmla="*/ 20 h 600"/>
                  <a:gd name="T2" fmla="*/ 527 w 658"/>
                  <a:gd name="T3" fmla="*/ 102 h 600"/>
                  <a:gd name="T4" fmla="*/ 527 w 658"/>
                  <a:gd name="T5" fmla="*/ 498 h 600"/>
                  <a:gd name="T6" fmla="*/ 329 w 658"/>
                  <a:gd name="T7" fmla="*/ 580 h 600"/>
                  <a:gd name="T8" fmla="*/ 131 w 658"/>
                  <a:gd name="T9" fmla="*/ 498 h 600"/>
                  <a:gd name="T10" fmla="*/ 131 w 658"/>
                  <a:gd name="T11" fmla="*/ 102 h 600"/>
                  <a:gd name="T12" fmla="*/ 329 w 658"/>
                  <a:gd name="T13" fmla="*/ 20 h 600"/>
                  <a:gd name="T14" fmla="*/ 329 w 658"/>
                  <a:gd name="T15" fmla="*/ 0 h 600"/>
                  <a:gd name="T16" fmla="*/ 117 w 658"/>
                  <a:gd name="T17" fmla="*/ 88 h 600"/>
                  <a:gd name="T18" fmla="*/ 117 w 658"/>
                  <a:gd name="T19" fmla="*/ 513 h 600"/>
                  <a:gd name="T20" fmla="*/ 329 w 658"/>
                  <a:gd name="T21" fmla="*/ 600 h 600"/>
                  <a:gd name="T22" fmla="*/ 541 w 658"/>
                  <a:gd name="T23" fmla="*/ 513 h 600"/>
                  <a:gd name="T24" fmla="*/ 541 w 658"/>
                  <a:gd name="T25" fmla="*/ 88 h 600"/>
                  <a:gd name="T26" fmla="*/ 329 w 658"/>
                  <a:gd name="T27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8" h="600">
                    <a:moveTo>
                      <a:pt x="329" y="20"/>
                    </a:moveTo>
                    <a:cubicBezTo>
                      <a:pt x="401" y="20"/>
                      <a:pt x="473" y="48"/>
                      <a:pt x="527" y="102"/>
                    </a:cubicBezTo>
                    <a:cubicBezTo>
                      <a:pt x="637" y="212"/>
                      <a:pt x="637" y="389"/>
                      <a:pt x="527" y="498"/>
                    </a:cubicBezTo>
                    <a:cubicBezTo>
                      <a:pt x="473" y="553"/>
                      <a:pt x="401" y="580"/>
                      <a:pt x="329" y="580"/>
                    </a:cubicBezTo>
                    <a:cubicBezTo>
                      <a:pt x="258" y="580"/>
                      <a:pt x="186" y="553"/>
                      <a:pt x="131" y="498"/>
                    </a:cubicBezTo>
                    <a:cubicBezTo>
                      <a:pt x="22" y="389"/>
                      <a:pt x="22" y="212"/>
                      <a:pt x="131" y="102"/>
                    </a:cubicBezTo>
                    <a:cubicBezTo>
                      <a:pt x="186" y="48"/>
                      <a:pt x="258" y="20"/>
                      <a:pt x="329" y="20"/>
                    </a:cubicBezTo>
                    <a:moveTo>
                      <a:pt x="329" y="0"/>
                    </a:moveTo>
                    <a:cubicBezTo>
                      <a:pt x="249" y="0"/>
                      <a:pt x="174" y="32"/>
                      <a:pt x="117" y="88"/>
                    </a:cubicBezTo>
                    <a:cubicBezTo>
                      <a:pt x="0" y="205"/>
                      <a:pt x="0" y="396"/>
                      <a:pt x="117" y="513"/>
                    </a:cubicBezTo>
                    <a:cubicBezTo>
                      <a:pt x="174" y="569"/>
                      <a:pt x="249" y="600"/>
                      <a:pt x="329" y="600"/>
                    </a:cubicBezTo>
                    <a:cubicBezTo>
                      <a:pt x="409" y="600"/>
                      <a:pt x="485" y="569"/>
                      <a:pt x="541" y="513"/>
                    </a:cubicBezTo>
                    <a:cubicBezTo>
                      <a:pt x="658" y="396"/>
                      <a:pt x="658" y="205"/>
                      <a:pt x="541" y="88"/>
                    </a:cubicBezTo>
                    <a:cubicBezTo>
                      <a:pt x="485" y="32"/>
                      <a:pt x="409" y="0"/>
                      <a:pt x="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Oval 149"/>
              <p:cNvSpPr>
                <a:spLocks noChangeArrowheads="1"/>
              </p:cNvSpPr>
              <p:nvPr/>
            </p:nvSpPr>
            <p:spPr bwMode="auto">
              <a:xfrm>
                <a:off x="6549257" y="3686251"/>
                <a:ext cx="1045389" cy="1045389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150"/>
              <p:cNvSpPr>
                <a:spLocks noEditPoints="1"/>
              </p:cNvSpPr>
              <p:nvPr/>
            </p:nvSpPr>
            <p:spPr bwMode="auto">
              <a:xfrm>
                <a:off x="6531732" y="3668726"/>
                <a:ext cx="1081200" cy="1081200"/>
              </a:xfrm>
              <a:custGeom>
                <a:avLst/>
                <a:gdLst>
                  <a:gd name="T0" fmla="*/ 300 w 600"/>
                  <a:gd name="T1" fmla="*/ 20 h 600"/>
                  <a:gd name="T2" fmla="*/ 580 w 600"/>
                  <a:gd name="T3" fmla="*/ 300 h 600"/>
                  <a:gd name="T4" fmla="*/ 300 w 600"/>
                  <a:gd name="T5" fmla="*/ 580 h 600"/>
                  <a:gd name="T6" fmla="*/ 20 w 600"/>
                  <a:gd name="T7" fmla="*/ 300 h 600"/>
                  <a:gd name="T8" fmla="*/ 300 w 600"/>
                  <a:gd name="T9" fmla="*/ 20 h 600"/>
                  <a:gd name="T10" fmla="*/ 300 w 600"/>
                  <a:gd name="T11" fmla="*/ 0 h 600"/>
                  <a:gd name="T12" fmla="*/ 300 w 600"/>
                  <a:gd name="T13" fmla="*/ 0 h 600"/>
                  <a:gd name="T14" fmla="*/ 0 w 600"/>
                  <a:gd name="T15" fmla="*/ 300 h 600"/>
                  <a:gd name="T16" fmla="*/ 300 w 600"/>
                  <a:gd name="T17" fmla="*/ 600 h 600"/>
                  <a:gd name="T18" fmla="*/ 600 w 600"/>
                  <a:gd name="T19" fmla="*/ 300 h 600"/>
                  <a:gd name="T20" fmla="*/ 300 w 600"/>
                  <a:gd name="T21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0" h="600">
                    <a:moveTo>
                      <a:pt x="300" y="20"/>
                    </a:moveTo>
                    <a:cubicBezTo>
                      <a:pt x="454" y="20"/>
                      <a:pt x="580" y="145"/>
                      <a:pt x="580" y="300"/>
                    </a:cubicBezTo>
                    <a:cubicBezTo>
                      <a:pt x="580" y="455"/>
                      <a:pt x="454" y="580"/>
                      <a:pt x="300" y="580"/>
                    </a:cubicBezTo>
                    <a:cubicBezTo>
                      <a:pt x="145" y="580"/>
                      <a:pt x="20" y="455"/>
                      <a:pt x="20" y="300"/>
                    </a:cubicBezTo>
                    <a:cubicBezTo>
                      <a:pt x="20" y="145"/>
                      <a:pt x="145" y="20"/>
                      <a:pt x="300" y="20"/>
                    </a:cubicBezTo>
                    <a:moveTo>
                      <a:pt x="300" y="0"/>
                    </a:moveTo>
                    <a:cubicBezTo>
                      <a:pt x="300" y="0"/>
                      <a:pt x="300" y="0"/>
                      <a:pt x="300" y="0"/>
                    </a:cubicBezTo>
                    <a:cubicBezTo>
                      <a:pt x="134" y="0"/>
                      <a:pt x="0" y="135"/>
                      <a:pt x="0" y="300"/>
                    </a:cubicBezTo>
                    <a:cubicBezTo>
                      <a:pt x="0" y="465"/>
                      <a:pt x="134" y="600"/>
                      <a:pt x="300" y="600"/>
                    </a:cubicBezTo>
                    <a:cubicBezTo>
                      <a:pt x="465" y="600"/>
                      <a:pt x="600" y="465"/>
                      <a:pt x="600" y="300"/>
                    </a:cubicBezTo>
                    <a:cubicBezTo>
                      <a:pt x="600" y="135"/>
                      <a:pt x="465" y="0"/>
                      <a:pt x="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51"/>
              <p:cNvSpPr>
                <a:spLocks noEditPoints="1"/>
              </p:cNvSpPr>
              <p:nvPr/>
            </p:nvSpPr>
            <p:spPr bwMode="auto">
              <a:xfrm>
                <a:off x="10416891" y="3347947"/>
                <a:ext cx="605746" cy="277348"/>
              </a:xfrm>
              <a:custGeom>
                <a:avLst/>
                <a:gdLst>
                  <a:gd name="T0" fmla="*/ 795 w 795"/>
                  <a:gd name="T1" fmla="*/ 16 h 364"/>
                  <a:gd name="T2" fmla="*/ 778 w 795"/>
                  <a:gd name="T3" fmla="*/ 5 h 364"/>
                  <a:gd name="T4" fmla="*/ 733 w 795"/>
                  <a:gd name="T5" fmla="*/ 45 h 364"/>
                  <a:gd name="T6" fmla="*/ 752 w 795"/>
                  <a:gd name="T7" fmla="*/ 14 h 364"/>
                  <a:gd name="T8" fmla="*/ 733 w 795"/>
                  <a:gd name="T9" fmla="*/ 45 h 364"/>
                  <a:gd name="T10" fmla="*/ 707 w 795"/>
                  <a:gd name="T11" fmla="*/ 54 h 364"/>
                  <a:gd name="T12" fmla="*/ 674 w 795"/>
                  <a:gd name="T13" fmla="*/ 49 h 364"/>
                  <a:gd name="T14" fmla="*/ 629 w 795"/>
                  <a:gd name="T15" fmla="*/ 90 h 364"/>
                  <a:gd name="T16" fmla="*/ 648 w 795"/>
                  <a:gd name="T17" fmla="*/ 61 h 364"/>
                  <a:gd name="T18" fmla="*/ 629 w 795"/>
                  <a:gd name="T19" fmla="*/ 90 h 364"/>
                  <a:gd name="T20" fmla="*/ 603 w 795"/>
                  <a:gd name="T21" fmla="*/ 102 h 364"/>
                  <a:gd name="T22" fmla="*/ 570 w 795"/>
                  <a:gd name="T23" fmla="*/ 94 h 364"/>
                  <a:gd name="T24" fmla="*/ 527 w 795"/>
                  <a:gd name="T25" fmla="*/ 135 h 364"/>
                  <a:gd name="T26" fmla="*/ 544 w 795"/>
                  <a:gd name="T27" fmla="*/ 106 h 364"/>
                  <a:gd name="T28" fmla="*/ 527 w 795"/>
                  <a:gd name="T29" fmla="*/ 135 h 364"/>
                  <a:gd name="T30" fmla="*/ 501 w 795"/>
                  <a:gd name="T31" fmla="*/ 146 h 364"/>
                  <a:gd name="T32" fmla="*/ 466 w 795"/>
                  <a:gd name="T33" fmla="*/ 142 h 364"/>
                  <a:gd name="T34" fmla="*/ 423 w 795"/>
                  <a:gd name="T35" fmla="*/ 182 h 364"/>
                  <a:gd name="T36" fmla="*/ 440 w 795"/>
                  <a:gd name="T37" fmla="*/ 154 h 364"/>
                  <a:gd name="T38" fmla="*/ 423 w 795"/>
                  <a:gd name="T39" fmla="*/ 182 h 364"/>
                  <a:gd name="T40" fmla="*/ 397 w 795"/>
                  <a:gd name="T41" fmla="*/ 194 h 364"/>
                  <a:gd name="T42" fmla="*/ 362 w 795"/>
                  <a:gd name="T43" fmla="*/ 187 h 364"/>
                  <a:gd name="T44" fmla="*/ 319 w 795"/>
                  <a:gd name="T45" fmla="*/ 227 h 364"/>
                  <a:gd name="T46" fmla="*/ 336 w 795"/>
                  <a:gd name="T47" fmla="*/ 198 h 364"/>
                  <a:gd name="T48" fmla="*/ 319 w 795"/>
                  <a:gd name="T49" fmla="*/ 227 h 364"/>
                  <a:gd name="T50" fmla="*/ 293 w 795"/>
                  <a:gd name="T51" fmla="*/ 239 h 364"/>
                  <a:gd name="T52" fmla="*/ 260 w 795"/>
                  <a:gd name="T53" fmla="*/ 232 h 364"/>
                  <a:gd name="T54" fmla="*/ 215 w 795"/>
                  <a:gd name="T55" fmla="*/ 272 h 364"/>
                  <a:gd name="T56" fmla="*/ 234 w 795"/>
                  <a:gd name="T57" fmla="*/ 243 h 364"/>
                  <a:gd name="T58" fmla="*/ 215 w 795"/>
                  <a:gd name="T59" fmla="*/ 272 h 364"/>
                  <a:gd name="T60" fmla="*/ 189 w 795"/>
                  <a:gd name="T61" fmla="*/ 284 h 364"/>
                  <a:gd name="T62" fmla="*/ 156 w 795"/>
                  <a:gd name="T63" fmla="*/ 279 h 364"/>
                  <a:gd name="T64" fmla="*/ 111 w 795"/>
                  <a:gd name="T65" fmla="*/ 319 h 364"/>
                  <a:gd name="T66" fmla="*/ 130 w 795"/>
                  <a:gd name="T67" fmla="*/ 291 h 364"/>
                  <a:gd name="T68" fmla="*/ 111 w 795"/>
                  <a:gd name="T69" fmla="*/ 319 h 364"/>
                  <a:gd name="T70" fmla="*/ 85 w 795"/>
                  <a:gd name="T71" fmla="*/ 331 h 364"/>
                  <a:gd name="T72" fmla="*/ 52 w 795"/>
                  <a:gd name="T73" fmla="*/ 324 h 364"/>
                  <a:gd name="T74" fmla="*/ 7 w 795"/>
                  <a:gd name="T75" fmla="*/ 364 h 364"/>
                  <a:gd name="T76" fmla="*/ 26 w 795"/>
                  <a:gd name="T77" fmla="*/ 336 h 364"/>
                  <a:gd name="T78" fmla="*/ 7 w 795"/>
                  <a:gd name="T79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95" h="364">
                    <a:moveTo>
                      <a:pt x="785" y="21"/>
                    </a:moveTo>
                    <a:lnTo>
                      <a:pt x="795" y="16"/>
                    </a:lnTo>
                    <a:lnTo>
                      <a:pt x="785" y="0"/>
                    </a:lnTo>
                    <a:lnTo>
                      <a:pt x="778" y="5"/>
                    </a:lnTo>
                    <a:lnTo>
                      <a:pt x="785" y="21"/>
                    </a:lnTo>
                    <a:close/>
                    <a:moveTo>
                      <a:pt x="733" y="45"/>
                    </a:moveTo>
                    <a:lnTo>
                      <a:pt x="759" y="33"/>
                    </a:lnTo>
                    <a:lnTo>
                      <a:pt x="752" y="14"/>
                    </a:lnTo>
                    <a:lnTo>
                      <a:pt x="726" y="26"/>
                    </a:lnTo>
                    <a:lnTo>
                      <a:pt x="733" y="45"/>
                    </a:lnTo>
                    <a:close/>
                    <a:moveTo>
                      <a:pt x="681" y="66"/>
                    </a:moveTo>
                    <a:lnTo>
                      <a:pt x="707" y="54"/>
                    </a:lnTo>
                    <a:lnTo>
                      <a:pt x="700" y="38"/>
                    </a:lnTo>
                    <a:lnTo>
                      <a:pt x="674" y="49"/>
                    </a:lnTo>
                    <a:lnTo>
                      <a:pt x="681" y="66"/>
                    </a:lnTo>
                    <a:close/>
                    <a:moveTo>
                      <a:pt x="629" y="90"/>
                    </a:moveTo>
                    <a:lnTo>
                      <a:pt x="655" y="78"/>
                    </a:lnTo>
                    <a:lnTo>
                      <a:pt x="648" y="61"/>
                    </a:lnTo>
                    <a:lnTo>
                      <a:pt x="622" y="73"/>
                    </a:lnTo>
                    <a:lnTo>
                      <a:pt x="629" y="90"/>
                    </a:lnTo>
                    <a:close/>
                    <a:moveTo>
                      <a:pt x="579" y="113"/>
                    </a:moveTo>
                    <a:lnTo>
                      <a:pt x="603" y="102"/>
                    </a:lnTo>
                    <a:lnTo>
                      <a:pt x="596" y="83"/>
                    </a:lnTo>
                    <a:lnTo>
                      <a:pt x="570" y="94"/>
                    </a:lnTo>
                    <a:lnTo>
                      <a:pt x="579" y="113"/>
                    </a:lnTo>
                    <a:close/>
                    <a:moveTo>
                      <a:pt x="527" y="135"/>
                    </a:moveTo>
                    <a:lnTo>
                      <a:pt x="553" y="123"/>
                    </a:lnTo>
                    <a:lnTo>
                      <a:pt x="544" y="106"/>
                    </a:lnTo>
                    <a:lnTo>
                      <a:pt x="518" y="118"/>
                    </a:lnTo>
                    <a:lnTo>
                      <a:pt x="527" y="135"/>
                    </a:lnTo>
                    <a:close/>
                    <a:moveTo>
                      <a:pt x="475" y="158"/>
                    </a:moveTo>
                    <a:lnTo>
                      <a:pt x="501" y="146"/>
                    </a:lnTo>
                    <a:lnTo>
                      <a:pt x="492" y="130"/>
                    </a:lnTo>
                    <a:lnTo>
                      <a:pt x="466" y="142"/>
                    </a:lnTo>
                    <a:lnTo>
                      <a:pt x="475" y="158"/>
                    </a:lnTo>
                    <a:close/>
                    <a:moveTo>
                      <a:pt x="423" y="182"/>
                    </a:moveTo>
                    <a:lnTo>
                      <a:pt x="449" y="170"/>
                    </a:lnTo>
                    <a:lnTo>
                      <a:pt x="440" y="154"/>
                    </a:lnTo>
                    <a:lnTo>
                      <a:pt x="414" y="163"/>
                    </a:lnTo>
                    <a:lnTo>
                      <a:pt x="423" y="182"/>
                    </a:lnTo>
                    <a:close/>
                    <a:moveTo>
                      <a:pt x="371" y="203"/>
                    </a:moveTo>
                    <a:lnTo>
                      <a:pt x="397" y="194"/>
                    </a:lnTo>
                    <a:lnTo>
                      <a:pt x="388" y="175"/>
                    </a:lnTo>
                    <a:lnTo>
                      <a:pt x="362" y="187"/>
                    </a:lnTo>
                    <a:lnTo>
                      <a:pt x="371" y="203"/>
                    </a:lnTo>
                    <a:close/>
                    <a:moveTo>
                      <a:pt x="319" y="227"/>
                    </a:moveTo>
                    <a:lnTo>
                      <a:pt x="345" y="215"/>
                    </a:lnTo>
                    <a:lnTo>
                      <a:pt x="336" y="198"/>
                    </a:lnTo>
                    <a:lnTo>
                      <a:pt x="312" y="210"/>
                    </a:lnTo>
                    <a:lnTo>
                      <a:pt x="319" y="227"/>
                    </a:lnTo>
                    <a:close/>
                    <a:moveTo>
                      <a:pt x="267" y="251"/>
                    </a:moveTo>
                    <a:lnTo>
                      <a:pt x="293" y="239"/>
                    </a:lnTo>
                    <a:lnTo>
                      <a:pt x="286" y="222"/>
                    </a:lnTo>
                    <a:lnTo>
                      <a:pt x="260" y="232"/>
                    </a:lnTo>
                    <a:lnTo>
                      <a:pt x="267" y="251"/>
                    </a:lnTo>
                    <a:close/>
                    <a:moveTo>
                      <a:pt x="215" y="272"/>
                    </a:moveTo>
                    <a:lnTo>
                      <a:pt x="241" y="262"/>
                    </a:lnTo>
                    <a:lnTo>
                      <a:pt x="234" y="243"/>
                    </a:lnTo>
                    <a:lnTo>
                      <a:pt x="208" y="255"/>
                    </a:lnTo>
                    <a:lnTo>
                      <a:pt x="215" y="272"/>
                    </a:lnTo>
                    <a:close/>
                    <a:moveTo>
                      <a:pt x="163" y="295"/>
                    </a:moveTo>
                    <a:lnTo>
                      <a:pt x="189" y="284"/>
                    </a:lnTo>
                    <a:lnTo>
                      <a:pt x="182" y="267"/>
                    </a:lnTo>
                    <a:lnTo>
                      <a:pt x="156" y="279"/>
                    </a:lnTo>
                    <a:lnTo>
                      <a:pt x="163" y="295"/>
                    </a:lnTo>
                    <a:close/>
                    <a:moveTo>
                      <a:pt x="111" y="319"/>
                    </a:moveTo>
                    <a:lnTo>
                      <a:pt x="137" y="307"/>
                    </a:lnTo>
                    <a:lnTo>
                      <a:pt x="130" y="291"/>
                    </a:lnTo>
                    <a:lnTo>
                      <a:pt x="104" y="303"/>
                    </a:lnTo>
                    <a:lnTo>
                      <a:pt x="111" y="319"/>
                    </a:lnTo>
                    <a:close/>
                    <a:moveTo>
                      <a:pt x="59" y="343"/>
                    </a:moveTo>
                    <a:lnTo>
                      <a:pt x="85" y="331"/>
                    </a:lnTo>
                    <a:lnTo>
                      <a:pt x="78" y="312"/>
                    </a:lnTo>
                    <a:lnTo>
                      <a:pt x="52" y="324"/>
                    </a:lnTo>
                    <a:lnTo>
                      <a:pt x="59" y="343"/>
                    </a:lnTo>
                    <a:close/>
                    <a:moveTo>
                      <a:pt x="7" y="364"/>
                    </a:moveTo>
                    <a:lnTo>
                      <a:pt x="33" y="352"/>
                    </a:lnTo>
                    <a:lnTo>
                      <a:pt x="26" y="336"/>
                    </a:lnTo>
                    <a:lnTo>
                      <a:pt x="0" y="347"/>
                    </a:lnTo>
                    <a:lnTo>
                      <a:pt x="7" y="36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2"/>
              <p:cNvSpPr>
                <a:spLocks/>
              </p:cNvSpPr>
              <p:nvPr/>
            </p:nvSpPr>
            <p:spPr bwMode="auto">
              <a:xfrm>
                <a:off x="10389461" y="3587198"/>
                <a:ext cx="61718" cy="61718"/>
              </a:xfrm>
              <a:custGeom>
                <a:avLst/>
                <a:gdLst>
                  <a:gd name="T0" fmla="*/ 23 w 34"/>
                  <a:gd name="T1" fmla="*/ 31 h 34"/>
                  <a:gd name="T2" fmla="*/ 3 w 34"/>
                  <a:gd name="T3" fmla="*/ 23 h 34"/>
                  <a:gd name="T4" fmla="*/ 11 w 34"/>
                  <a:gd name="T5" fmla="*/ 4 h 34"/>
                  <a:gd name="T6" fmla="*/ 31 w 34"/>
                  <a:gd name="T7" fmla="*/ 11 h 34"/>
                  <a:gd name="T8" fmla="*/ 23 w 34"/>
                  <a:gd name="T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23" y="31"/>
                    </a:moveTo>
                    <a:cubicBezTo>
                      <a:pt x="16" y="34"/>
                      <a:pt x="7" y="31"/>
                      <a:pt x="3" y="23"/>
                    </a:cubicBezTo>
                    <a:cubicBezTo>
                      <a:pt x="0" y="16"/>
                      <a:pt x="3" y="7"/>
                      <a:pt x="11" y="4"/>
                    </a:cubicBezTo>
                    <a:cubicBezTo>
                      <a:pt x="19" y="0"/>
                      <a:pt x="27" y="4"/>
                      <a:pt x="31" y="11"/>
                    </a:cubicBezTo>
                    <a:cubicBezTo>
                      <a:pt x="34" y="19"/>
                      <a:pt x="31" y="28"/>
                      <a:pt x="23" y="3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53"/>
              <p:cNvSpPr>
                <a:spLocks/>
              </p:cNvSpPr>
              <p:nvPr/>
            </p:nvSpPr>
            <p:spPr bwMode="auto">
              <a:xfrm>
                <a:off x="10995207" y="3325851"/>
                <a:ext cx="70099" cy="65528"/>
              </a:xfrm>
              <a:custGeom>
                <a:avLst/>
                <a:gdLst>
                  <a:gd name="T0" fmla="*/ 38 w 92"/>
                  <a:gd name="T1" fmla="*/ 86 h 86"/>
                  <a:gd name="T2" fmla="*/ 92 w 92"/>
                  <a:gd name="T3" fmla="*/ 10 h 86"/>
                  <a:gd name="T4" fmla="*/ 0 w 92"/>
                  <a:gd name="T5" fmla="*/ 0 h 86"/>
                  <a:gd name="T6" fmla="*/ 38 w 92"/>
                  <a:gd name="T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86">
                    <a:moveTo>
                      <a:pt x="38" y="86"/>
                    </a:moveTo>
                    <a:lnTo>
                      <a:pt x="92" y="10"/>
                    </a:lnTo>
                    <a:lnTo>
                      <a:pt x="0" y="0"/>
                    </a:lnTo>
                    <a:lnTo>
                      <a:pt x="38" y="8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54"/>
              <p:cNvSpPr>
                <a:spLocks noEditPoints="1"/>
              </p:cNvSpPr>
              <p:nvPr/>
            </p:nvSpPr>
            <p:spPr bwMode="auto">
              <a:xfrm>
                <a:off x="9560465" y="2115120"/>
                <a:ext cx="278110" cy="605746"/>
              </a:xfrm>
              <a:custGeom>
                <a:avLst/>
                <a:gdLst>
                  <a:gd name="T0" fmla="*/ 365 w 365"/>
                  <a:gd name="T1" fmla="*/ 7 h 795"/>
                  <a:gd name="T2" fmla="*/ 343 w 365"/>
                  <a:gd name="T3" fmla="*/ 10 h 795"/>
                  <a:gd name="T4" fmla="*/ 339 w 365"/>
                  <a:gd name="T5" fmla="*/ 69 h 795"/>
                  <a:gd name="T6" fmla="*/ 332 w 365"/>
                  <a:gd name="T7" fmla="*/ 33 h 795"/>
                  <a:gd name="T8" fmla="*/ 339 w 365"/>
                  <a:gd name="T9" fmla="*/ 69 h 795"/>
                  <a:gd name="T10" fmla="*/ 327 w 365"/>
                  <a:gd name="T11" fmla="*/ 95 h 795"/>
                  <a:gd name="T12" fmla="*/ 298 w 365"/>
                  <a:gd name="T13" fmla="*/ 111 h 795"/>
                  <a:gd name="T14" fmla="*/ 291 w 365"/>
                  <a:gd name="T15" fmla="*/ 173 h 795"/>
                  <a:gd name="T16" fmla="*/ 287 w 365"/>
                  <a:gd name="T17" fmla="*/ 137 h 795"/>
                  <a:gd name="T18" fmla="*/ 291 w 365"/>
                  <a:gd name="T19" fmla="*/ 173 h 795"/>
                  <a:gd name="T20" fmla="*/ 282 w 365"/>
                  <a:gd name="T21" fmla="*/ 199 h 795"/>
                  <a:gd name="T22" fmla="*/ 251 w 365"/>
                  <a:gd name="T23" fmla="*/ 215 h 795"/>
                  <a:gd name="T24" fmla="*/ 246 w 365"/>
                  <a:gd name="T25" fmla="*/ 275 h 795"/>
                  <a:gd name="T26" fmla="*/ 242 w 365"/>
                  <a:gd name="T27" fmla="*/ 241 h 795"/>
                  <a:gd name="T28" fmla="*/ 246 w 365"/>
                  <a:gd name="T29" fmla="*/ 275 h 795"/>
                  <a:gd name="T30" fmla="*/ 235 w 365"/>
                  <a:gd name="T31" fmla="*/ 301 h 795"/>
                  <a:gd name="T32" fmla="*/ 206 w 365"/>
                  <a:gd name="T33" fmla="*/ 319 h 795"/>
                  <a:gd name="T34" fmla="*/ 202 w 365"/>
                  <a:gd name="T35" fmla="*/ 379 h 795"/>
                  <a:gd name="T36" fmla="*/ 194 w 365"/>
                  <a:gd name="T37" fmla="*/ 345 h 795"/>
                  <a:gd name="T38" fmla="*/ 202 w 365"/>
                  <a:gd name="T39" fmla="*/ 379 h 795"/>
                  <a:gd name="T40" fmla="*/ 190 w 365"/>
                  <a:gd name="T41" fmla="*/ 405 h 795"/>
                  <a:gd name="T42" fmla="*/ 161 w 365"/>
                  <a:gd name="T43" fmla="*/ 424 h 795"/>
                  <a:gd name="T44" fmla="*/ 154 w 365"/>
                  <a:gd name="T45" fmla="*/ 483 h 795"/>
                  <a:gd name="T46" fmla="*/ 149 w 365"/>
                  <a:gd name="T47" fmla="*/ 450 h 795"/>
                  <a:gd name="T48" fmla="*/ 154 w 365"/>
                  <a:gd name="T49" fmla="*/ 483 h 795"/>
                  <a:gd name="T50" fmla="*/ 142 w 365"/>
                  <a:gd name="T51" fmla="*/ 509 h 795"/>
                  <a:gd name="T52" fmla="*/ 114 w 365"/>
                  <a:gd name="T53" fmla="*/ 528 h 795"/>
                  <a:gd name="T54" fmla="*/ 109 w 365"/>
                  <a:gd name="T55" fmla="*/ 587 h 795"/>
                  <a:gd name="T56" fmla="*/ 102 w 365"/>
                  <a:gd name="T57" fmla="*/ 554 h 795"/>
                  <a:gd name="T58" fmla="*/ 109 w 365"/>
                  <a:gd name="T59" fmla="*/ 587 h 795"/>
                  <a:gd name="T60" fmla="*/ 97 w 365"/>
                  <a:gd name="T61" fmla="*/ 613 h 795"/>
                  <a:gd name="T62" fmla="*/ 69 w 365"/>
                  <a:gd name="T63" fmla="*/ 632 h 795"/>
                  <a:gd name="T64" fmla="*/ 62 w 365"/>
                  <a:gd name="T65" fmla="*/ 691 h 795"/>
                  <a:gd name="T66" fmla="*/ 57 w 365"/>
                  <a:gd name="T67" fmla="*/ 658 h 795"/>
                  <a:gd name="T68" fmla="*/ 62 w 365"/>
                  <a:gd name="T69" fmla="*/ 691 h 795"/>
                  <a:gd name="T70" fmla="*/ 50 w 365"/>
                  <a:gd name="T71" fmla="*/ 717 h 795"/>
                  <a:gd name="T72" fmla="*/ 22 w 365"/>
                  <a:gd name="T73" fmla="*/ 736 h 795"/>
                  <a:gd name="T74" fmla="*/ 17 w 365"/>
                  <a:gd name="T75" fmla="*/ 795 h 795"/>
                  <a:gd name="T76" fmla="*/ 10 w 365"/>
                  <a:gd name="T77" fmla="*/ 762 h 795"/>
                  <a:gd name="T78" fmla="*/ 17 w 365"/>
                  <a:gd name="T79" fmla="*/ 795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5" h="795">
                    <a:moveTo>
                      <a:pt x="362" y="17"/>
                    </a:moveTo>
                    <a:lnTo>
                      <a:pt x="365" y="7"/>
                    </a:lnTo>
                    <a:lnTo>
                      <a:pt x="348" y="0"/>
                    </a:lnTo>
                    <a:lnTo>
                      <a:pt x="343" y="10"/>
                    </a:lnTo>
                    <a:lnTo>
                      <a:pt x="362" y="17"/>
                    </a:lnTo>
                    <a:close/>
                    <a:moveTo>
                      <a:pt x="339" y="69"/>
                    </a:moveTo>
                    <a:lnTo>
                      <a:pt x="351" y="43"/>
                    </a:lnTo>
                    <a:lnTo>
                      <a:pt x="332" y="33"/>
                    </a:lnTo>
                    <a:lnTo>
                      <a:pt x="322" y="59"/>
                    </a:lnTo>
                    <a:lnTo>
                      <a:pt x="339" y="69"/>
                    </a:lnTo>
                    <a:close/>
                    <a:moveTo>
                      <a:pt x="315" y="121"/>
                    </a:moveTo>
                    <a:lnTo>
                      <a:pt x="327" y="95"/>
                    </a:lnTo>
                    <a:lnTo>
                      <a:pt x="310" y="85"/>
                    </a:lnTo>
                    <a:lnTo>
                      <a:pt x="298" y="111"/>
                    </a:lnTo>
                    <a:lnTo>
                      <a:pt x="315" y="121"/>
                    </a:lnTo>
                    <a:close/>
                    <a:moveTo>
                      <a:pt x="291" y="173"/>
                    </a:moveTo>
                    <a:lnTo>
                      <a:pt x="303" y="147"/>
                    </a:lnTo>
                    <a:lnTo>
                      <a:pt x="287" y="137"/>
                    </a:lnTo>
                    <a:lnTo>
                      <a:pt x="275" y="163"/>
                    </a:lnTo>
                    <a:lnTo>
                      <a:pt x="291" y="173"/>
                    </a:lnTo>
                    <a:close/>
                    <a:moveTo>
                      <a:pt x="270" y="225"/>
                    </a:moveTo>
                    <a:lnTo>
                      <a:pt x="282" y="199"/>
                    </a:lnTo>
                    <a:lnTo>
                      <a:pt x="263" y="189"/>
                    </a:lnTo>
                    <a:lnTo>
                      <a:pt x="251" y="215"/>
                    </a:lnTo>
                    <a:lnTo>
                      <a:pt x="270" y="225"/>
                    </a:lnTo>
                    <a:close/>
                    <a:moveTo>
                      <a:pt x="246" y="275"/>
                    </a:moveTo>
                    <a:lnTo>
                      <a:pt x="258" y="249"/>
                    </a:lnTo>
                    <a:lnTo>
                      <a:pt x="242" y="241"/>
                    </a:lnTo>
                    <a:lnTo>
                      <a:pt x="230" y="267"/>
                    </a:lnTo>
                    <a:lnTo>
                      <a:pt x="246" y="275"/>
                    </a:lnTo>
                    <a:close/>
                    <a:moveTo>
                      <a:pt x="223" y="327"/>
                    </a:moveTo>
                    <a:lnTo>
                      <a:pt x="235" y="301"/>
                    </a:lnTo>
                    <a:lnTo>
                      <a:pt x="218" y="293"/>
                    </a:lnTo>
                    <a:lnTo>
                      <a:pt x="206" y="319"/>
                    </a:lnTo>
                    <a:lnTo>
                      <a:pt x="223" y="327"/>
                    </a:lnTo>
                    <a:close/>
                    <a:moveTo>
                      <a:pt x="202" y="379"/>
                    </a:moveTo>
                    <a:lnTo>
                      <a:pt x="211" y="353"/>
                    </a:lnTo>
                    <a:lnTo>
                      <a:pt x="194" y="345"/>
                    </a:lnTo>
                    <a:lnTo>
                      <a:pt x="183" y="371"/>
                    </a:lnTo>
                    <a:lnTo>
                      <a:pt x="202" y="379"/>
                    </a:lnTo>
                    <a:close/>
                    <a:moveTo>
                      <a:pt x="178" y="431"/>
                    </a:moveTo>
                    <a:lnTo>
                      <a:pt x="190" y="405"/>
                    </a:lnTo>
                    <a:lnTo>
                      <a:pt x="171" y="397"/>
                    </a:lnTo>
                    <a:lnTo>
                      <a:pt x="161" y="424"/>
                    </a:lnTo>
                    <a:lnTo>
                      <a:pt x="178" y="431"/>
                    </a:lnTo>
                    <a:close/>
                    <a:moveTo>
                      <a:pt x="154" y="483"/>
                    </a:moveTo>
                    <a:lnTo>
                      <a:pt x="166" y="457"/>
                    </a:lnTo>
                    <a:lnTo>
                      <a:pt x="149" y="450"/>
                    </a:lnTo>
                    <a:lnTo>
                      <a:pt x="138" y="476"/>
                    </a:lnTo>
                    <a:lnTo>
                      <a:pt x="154" y="483"/>
                    </a:lnTo>
                    <a:close/>
                    <a:moveTo>
                      <a:pt x="131" y="535"/>
                    </a:moveTo>
                    <a:lnTo>
                      <a:pt x="142" y="509"/>
                    </a:lnTo>
                    <a:lnTo>
                      <a:pt x="126" y="502"/>
                    </a:lnTo>
                    <a:lnTo>
                      <a:pt x="114" y="528"/>
                    </a:lnTo>
                    <a:lnTo>
                      <a:pt x="131" y="535"/>
                    </a:lnTo>
                    <a:close/>
                    <a:moveTo>
                      <a:pt x="109" y="587"/>
                    </a:moveTo>
                    <a:lnTo>
                      <a:pt x="121" y="561"/>
                    </a:lnTo>
                    <a:lnTo>
                      <a:pt x="102" y="554"/>
                    </a:lnTo>
                    <a:lnTo>
                      <a:pt x="90" y="580"/>
                    </a:lnTo>
                    <a:lnTo>
                      <a:pt x="109" y="587"/>
                    </a:lnTo>
                    <a:close/>
                    <a:moveTo>
                      <a:pt x="86" y="639"/>
                    </a:moveTo>
                    <a:lnTo>
                      <a:pt x="97" y="613"/>
                    </a:lnTo>
                    <a:lnTo>
                      <a:pt x="81" y="606"/>
                    </a:lnTo>
                    <a:lnTo>
                      <a:pt x="69" y="632"/>
                    </a:lnTo>
                    <a:lnTo>
                      <a:pt x="86" y="639"/>
                    </a:lnTo>
                    <a:close/>
                    <a:moveTo>
                      <a:pt x="62" y="691"/>
                    </a:moveTo>
                    <a:lnTo>
                      <a:pt x="74" y="665"/>
                    </a:lnTo>
                    <a:lnTo>
                      <a:pt x="57" y="658"/>
                    </a:lnTo>
                    <a:lnTo>
                      <a:pt x="45" y="684"/>
                    </a:lnTo>
                    <a:lnTo>
                      <a:pt x="62" y="691"/>
                    </a:lnTo>
                    <a:close/>
                    <a:moveTo>
                      <a:pt x="41" y="743"/>
                    </a:moveTo>
                    <a:lnTo>
                      <a:pt x="50" y="717"/>
                    </a:lnTo>
                    <a:lnTo>
                      <a:pt x="34" y="710"/>
                    </a:lnTo>
                    <a:lnTo>
                      <a:pt x="22" y="736"/>
                    </a:lnTo>
                    <a:lnTo>
                      <a:pt x="41" y="743"/>
                    </a:lnTo>
                    <a:close/>
                    <a:moveTo>
                      <a:pt x="17" y="795"/>
                    </a:moveTo>
                    <a:lnTo>
                      <a:pt x="29" y="769"/>
                    </a:lnTo>
                    <a:lnTo>
                      <a:pt x="10" y="762"/>
                    </a:lnTo>
                    <a:lnTo>
                      <a:pt x="0" y="788"/>
                    </a:lnTo>
                    <a:lnTo>
                      <a:pt x="17" y="79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55"/>
              <p:cNvSpPr>
                <a:spLocks/>
              </p:cNvSpPr>
              <p:nvPr/>
            </p:nvSpPr>
            <p:spPr bwMode="auto">
              <a:xfrm>
                <a:off x="9535320" y="2685054"/>
                <a:ext cx="63241" cy="62480"/>
              </a:xfrm>
              <a:custGeom>
                <a:avLst/>
                <a:gdLst>
                  <a:gd name="T0" fmla="*/ 31 w 35"/>
                  <a:gd name="T1" fmla="*/ 24 h 35"/>
                  <a:gd name="T2" fmla="*/ 11 w 35"/>
                  <a:gd name="T3" fmla="*/ 31 h 35"/>
                  <a:gd name="T4" fmla="*/ 4 w 35"/>
                  <a:gd name="T5" fmla="*/ 11 h 35"/>
                  <a:gd name="T6" fmla="*/ 24 w 35"/>
                  <a:gd name="T7" fmla="*/ 4 h 35"/>
                  <a:gd name="T8" fmla="*/ 31 w 35"/>
                  <a:gd name="T9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31" y="24"/>
                    </a:moveTo>
                    <a:cubicBezTo>
                      <a:pt x="28" y="31"/>
                      <a:pt x="19" y="35"/>
                      <a:pt x="11" y="31"/>
                    </a:cubicBezTo>
                    <a:cubicBezTo>
                      <a:pt x="4" y="28"/>
                      <a:pt x="0" y="19"/>
                      <a:pt x="4" y="11"/>
                    </a:cubicBezTo>
                    <a:cubicBezTo>
                      <a:pt x="7" y="4"/>
                      <a:pt x="16" y="0"/>
                      <a:pt x="24" y="4"/>
                    </a:cubicBezTo>
                    <a:cubicBezTo>
                      <a:pt x="31" y="7"/>
                      <a:pt x="35" y="16"/>
                      <a:pt x="31" y="24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56"/>
              <p:cNvSpPr>
                <a:spLocks/>
              </p:cNvSpPr>
              <p:nvPr/>
            </p:nvSpPr>
            <p:spPr bwMode="auto">
              <a:xfrm>
                <a:off x="9795144" y="2070165"/>
                <a:ext cx="64765" cy="72385"/>
              </a:xfrm>
              <a:custGeom>
                <a:avLst/>
                <a:gdLst>
                  <a:gd name="T0" fmla="*/ 85 w 85"/>
                  <a:gd name="T1" fmla="*/ 95 h 95"/>
                  <a:gd name="T2" fmla="*/ 76 w 85"/>
                  <a:gd name="T3" fmla="*/ 0 h 95"/>
                  <a:gd name="T4" fmla="*/ 0 w 85"/>
                  <a:gd name="T5" fmla="*/ 57 h 95"/>
                  <a:gd name="T6" fmla="*/ 85 w 85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95">
                    <a:moveTo>
                      <a:pt x="85" y="95"/>
                    </a:moveTo>
                    <a:lnTo>
                      <a:pt x="76" y="0"/>
                    </a:lnTo>
                    <a:lnTo>
                      <a:pt x="0" y="57"/>
                    </a:lnTo>
                    <a:lnTo>
                      <a:pt x="85" y="9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157"/>
              <p:cNvSpPr>
                <a:spLocks noEditPoints="1"/>
              </p:cNvSpPr>
              <p:nvPr/>
            </p:nvSpPr>
            <p:spPr bwMode="auto">
              <a:xfrm>
                <a:off x="6864702" y="3347947"/>
                <a:ext cx="605746" cy="277348"/>
              </a:xfrm>
              <a:custGeom>
                <a:avLst/>
                <a:gdLst>
                  <a:gd name="T0" fmla="*/ 10 w 795"/>
                  <a:gd name="T1" fmla="*/ 0 h 364"/>
                  <a:gd name="T2" fmla="*/ 10 w 795"/>
                  <a:gd name="T3" fmla="*/ 21 h 364"/>
                  <a:gd name="T4" fmla="*/ 69 w 795"/>
                  <a:gd name="T5" fmla="*/ 26 h 364"/>
                  <a:gd name="T6" fmla="*/ 36 w 795"/>
                  <a:gd name="T7" fmla="*/ 33 h 364"/>
                  <a:gd name="T8" fmla="*/ 69 w 795"/>
                  <a:gd name="T9" fmla="*/ 26 h 364"/>
                  <a:gd name="T10" fmla="*/ 95 w 795"/>
                  <a:gd name="T11" fmla="*/ 38 h 364"/>
                  <a:gd name="T12" fmla="*/ 114 w 795"/>
                  <a:gd name="T13" fmla="*/ 66 h 364"/>
                  <a:gd name="T14" fmla="*/ 173 w 795"/>
                  <a:gd name="T15" fmla="*/ 73 h 364"/>
                  <a:gd name="T16" fmla="*/ 140 w 795"/>
                  <a:gd name="T17" fmla="*/ 78 h 364"/>
                  <a:gd name="T18" fmla="*/ 173 w 795"/>
                  <a:gd name="T19" fmla="*/ 73 h 364"/>
                  <a:gd name="T20" fmla="*/ 199 w 795"/>
                  <a:gd name="T21" fmla="*/ 83 h 364"/>
                  <a:gd name="T22" fmla="*/ 218 w 795"/>
                  <a:gd name="T23" fmla="*/ 113 h 364"/>
                  <a:gd name="T24" fmla="*/ 277 w 795"/>
                  <a:gd name="T25" fmla="*/ 118 h 364"/>
                  <a:gd name="T26" fmla="*/ 244 w 795"/>
                  <a:gd name="T27" fmla="*/ 123 h 364"/>
                  <a:gd name="T28" fmla="*/ 277 w 795"/>
                  <a:gd name="T29" fmla="*/ 118 h 364"/>
                  <a:gd name="T30" fmla="*/ 303 w 795"/>
                  <a:gd name="T31" fmla="*/ 130 h 364"/>
                  <a:gd name="T32" fmla="*/ 322 w 795"/>
                  <a:gd name="T33" fmla="*/ 158 h 364"/>
                  <a:gd name="T34" fmla="*/ 381 w 795"/>
                  <a:gd name="T35" fmla="*/ 163 h 364"/>
                  <a:gd name="T36" fmla="*/ 348 w 795"/>
                  <a:gd name="T37" fmla="*/ 170 h 364"/>
                  <a:gd name="T38" fmla="*/ 381 w 795"/>
                  <a:gd name="T39" fmla="*/ 163 h 364"/>
                  <a:gd name="T40" fmla="*/ 407 w 795"/>
                  <a:gd name="T41" fmla="*/ 175 h 364"/>
                  <a:gd name="T42" fmla="*/ 424 w 795"/>
                  <a:gd name="T43" fmla="*/ 203 h 364"/>
                  <a:gd name="T44" fmla="*/ 485 w 795"/>
                  <a:gd name="T45" fmla="*/ 210 h 364"/>
                  <a:gd name="T46" fmla="*/ 450 w 795"/>
                  <a:gd name="T47" fmla="*/ 215 h 364"/>
                  <a:gd name="T48" fmla="*/ 485 w 795"/>
                  <a:gd name="T49" fmla="*/ 210 h 364"/>
                  <a:gd name="T50" fmla="*/ 511 w 795"/>
                  <a:gd name="T51" fmla="*/ 222 h 364"/>
                  <a:gd name="T52" fmla="*/ 528 w 795"/>
                  <a:gd name="T53" fmla="*/ 251 h 364"/>
                  <a:gd name="T54" fmla="*/ 589 w 795"/>
                  <a:gd name="T55" fmla="*/ 255 h 364"/>
                  <a:gd name="T56" fmla="*/ 554 w 795"/>
                  <a:gd name="T57" fmla="*/ 262 h 364"/>
                  <a:gd name="T58" fmla="*/ 589 w 795"/>
                  <a:gd name="T59" fmla="*/ 255 h 364"/>
                  <a:gd name="T60" fmla="*/ 615 w 795"/>
                  <a:gd name="T61" fmla="*/ 267 h 364"/>
                  <a:gd name="T62" fmla="*/ 632 w 795"/>
                  <a:gd name="T63" fmla="*/ 295 h 364"/>
                  <a:gd name="T64" fmla="*/ 691 w 795"/>
                  <a:gd name="T65" fmla="*/ 303 h 364"/>
                  <a:gd name="T66" fmla="*/ 658 w 795"/>
                  <a:gd name="T67" fmla="*/ 307 h 364"/>
                  <a:gd name="T68" fmla="*/ 691 w 795"/>
                  <a:gd name="T69" fmla="*/ 303 h 364"/>
                  <a:gd name="T70" fmla="*/ 717 w 795"/>
                  <a:gd name="T71" fmla="*/ 312 h 364"/>
                  <a:gd name="T72" fmla="*/ 736 w 795"/>
                  <a:gd name="T73" fmla="*/ 343 h 364"/>
                  <a:gd name="T74" fmla="*/ 795 w 795"/>
                  <a:gd name="T75" fmla="*/ 347 h 364"/>
                  <a:gd name="T76" fmla="*/ 762 w 795"/>
                  <a:gd name="T77" fmla="*/ 352 h 364"/>
                  <a:gd name="T78" fmla="*/ 795 w 795"/>
                  <a:gd name="T79" fmla="*/ 347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95" h="364">
                    <a:moveTo>
                      <a:pt x="17" y="5"/>
                    </a:moveTo>
                    <a:lnTo>
                      <a:pt x="10" y="0"/>
                    </a:lnTo>
                    <a:lnTo>
                      <a:pt x="0" y="16"/>
                    </a:lnTo>
                    <a:lnTo>
                      <a:pt x="10" y="21"/>
                    </a:lnTo>
                    <a:lnTo>
                      <a:pt x="17" y="5"/>
                    </a:lnTo>
                    <a:close/>
                    <a:moveTo>
                      <a:pt x="69" y="26"/>
                    </a:moveTo>
                    <a:lnTo>
                      <a:pt x="43" y="14"/>
                    </a:lnTo>
                    <a:lnTo>
                      <a:pt x="36" y="33"/>
                    </a:lnTo>
                    <a:lnTo>
                      <a:pt x="62" y="45"/>
                    </a:lnTo>
                    <a:lnTo>
                      <a:pt x="69" y="26"/>
                    </a:lnTo>
                    <a:close/>
                    <a:moveTo>
                      <a:pt x="121" y="49"/>
                    </a:moveTo>
                    <a:lnTo>
                      <a:pt x="95" y="38"/>
                    </a:lnTo>
                    <a:lnTo>
                      <a:pt x="88" y="54"/>
                    </a:lnTo>
                    <a:lnTo>
                      <a:pt x="114" y="66"/>
                    </a:lnTo>
                    <a:lnTo>
                      <a:pt x="121" y="49"/>
                    </a:lnTo>
                    <a:close/>
                    <a:moveTo>
                      <a:pt x="173" y="73"/>
                    </a:moveTo>
                    <a:lnTo>
                      <a:pt x="147" y="61"/>
                    </a:lnTo>
                    <a:lnTo>
                      <a:pt x="140" y="78"/>
                    </a:lnTo>
                    <a:lnTo>
                      <a:pt x="166" y="90"/>
                    </a:lnTo>
                    <a:lnTo>
                      <a:pt x="173" y="73"/>
                    </a:lnTo>
                    <a:close/>
                    <a:moveTo>
                      <a:pt x="225" y="94"/>
                    </a:moveTo>
                    <a:lnTo>
                      <a:pt x="199" y="83"/>
                    </a:lnTo>
                    <a:lnTo>
                      <a:pt x="192" y="102"/>
                    </a:lnTo>
                    <a:lnTo>
                      <a:pt x="218" y="113"/>
                    </a:lnTo>
                    <a:lnTo>
                      <a:pt x="225" y="94"/>
                    </a:lnTo>
                    <a:close/>
                    <a:moveTo>
                      <a:pt x="277" y="118"/>
                    </a:moveTo>
                    <a:lnTo>
                      <a:pt x="251" y="106"/>
                    </a:lnTo>
                    <a:lnTo>
                      <a:pt x="244" y="123"/>
                    </a:lnTo>
                    <a:lnTo>
                      <a:pt x="270" y="135"/>
                    </a:lnTo>
                    <a:lnTo>
                      <a:pt x="277" y="118"/>
                    </a:lnTo>
                    <a:close/>
                    <a:moveTo>
                      <a:pt x="329" y="142"/>
                    </a:moveTo>
                    <a:lnTo>
                      <a:pt x="303" y="130"/>
                    </a:lnTo>
                    <a:lnTo>
                      <a:pt x="296" y="146"/>
                    </a:lnTo>
                    <a:lnTo>
                      <a:pt x="322" y="158"/>
                    </a:lnTo>
                    <a:lnTo>
                      <a:pt x="329" y="142"/>
                    </a:lnTo>
                    <a:close/>
                    <a:moveTo>
                      <a:pt x="381" y="163"/>
                    </a:moveTo>
                    <a:lnTo>
                      <a:pt x="355" y="154"/>
                    </a:lnTo>
                    <a:lnTo>
                      <a:pt x="348" y="170"/>
                    </a:lnTo>
                    <a:lnTo>
                      <a:pt x="374" y="182"/>
                    </a:lnTo>
                    <a:lnTo>
                      <a:pt x="381" y="163"/>
                    </a:lnTo>
                    <a:close/>
                    <a:moveTo>
                      <a:pt x="433" y="187"/>
                    </a:moveTo>
                    <a:lnTo>
                      <a:pt x="407" y="175"/>
                    </a:lnTo>
                    <a:lnTo>
                      <a:pt x="398" y="194"/>
                    </a:lnTo>
                    <a:lnTo>
                      <a:pt x="424" y="203"/>
                    </a:lnTo>
                    <a:lnTo>
                      <a:pt x="433" y="187"/>
                    </a:lnTo>
                    <a:close/>
                    <a:moveTo>
                      <a:pt x="485" y="210"/>
                    </a:moveTo>
                    <a:lnTo>
                      <a:pt x="459" y="198"/>
                    </a:lnTo>
                    <a:lnTo>
                      <a:pt x="450" y="215"/>
                    </a:lnTo>
                    <a:lnTo>
                      <a:pt x="476" y="227"/>
                    </a:lnTo>
                    <a:lnTo>
                      <a:pt x="485" y="210"/>
                    </a:lnTo>
                    <a:close/>
                    <a:moveTo>
                      <a:pt x="537" y="232"/>
                    </a:moveTo>
                    <a:lnTo>
                      <a:pt x="511" y="222"/>
                    </a:lnTo>
                    <a:lnTo>
                      <a:pt x="502" y="239"/>
                    </a:lnTo>
                    <a:lnTo>
                      <a:pt x="528" y="251"/>
                    </a:lnTo>
                    <a:lnTo>
                      <a:pt x="537" y="232"/>
                    </a:lnTo>
                    <a:close/>
                    <a:moveTo>
                      <a:pt x="589" y="255"/>
                    </a:moveTo>
                    <a:lnTo>
                      <a:pt x="563" y="243"/>
                    </a:lnTo>
                    <a:lnTo>
                      <a:pt x="554" y="262"/>
                    </a:lnTo>
                    <a:lnTo>
                      <a:pt x="580" y="272"/>
                    </a:lnTo>
                    <a:lnTo>
                      <a:pt x="589" y="255"/>
                    </a:lnTo>
                    <a:close/>
                    <a:moveTo>
                      <a:pt x="641" y="279"/>
                    </a:moveTo>
                    <a:lnTo>
                      <a:pt x="615" y="267"/>
                    </a:lnTo>
                    <a:lnTo>
                      <a:pt x="606" y="284"/>
                    </a:lnTo>
                    <a:lnTo>
                      <a:pt x="632" y="295"/>
                    </a:lnTo>
                    <a:lnTo>
                      <a:pt x="641" y="279"/>
                    </a:lnTo>
                    <a:close/>
                    <a:moveTo>
                      <a:pt x="691" y="303"/>
                    </a:moveTo>
                    <a:lnTo>
                      <a:pt x="665" y="291"/>
                    </a:lnTo>
                    <a:lnTo>
                      <a:pt x="658" y="307"/>
                    </a:lnTo>
                    <a:lnTo>
                      <a:pt x="684" y="319"/>
                    </a:lnTo>
                    <a:lnTo>
                      <a:pt x="691" y="303"/>
                    </a:lnTo>
                    <a:close/>
                    <a:moveTo>
                      <a:pt x="743" y="324"/>
                    </a:moveTo>
                    <a:lnTo>
                      <a:pt x="717" y="312"/>
                    </a:lnTo>
                    <a:lnTo>
                      <a:pt x="710" y="331"/>
                    </a:lnTo>
                    <a:lnTo>
                      <a:pt x="736" y="343"/>
                    </a:lnTo>
                    <a:lnTo>
                      <a:pt x="743" y="324"/>
                    </a:lnTo>
                    <a:close/>
                    <a:moveTo>
                      <a:pt x="795" y="347"/>
                    </a:moveTo>
                    <a:lnTo>
                      <a:pt x="769" y="336"/>
                    </a:lnTo>
                    <a:lnTo>
                      <a:pt x="762" y="352"/>
                    </a:lnTo>
                    <a:lnTo>
                      <a:pt x="788" y="364"/>
                    </a:lnTo>
                    <a:lnTo>
                      <a:pt x="795" y="34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158"/>
              <p:cNvSpPr>
                <a:spLocks/>
              </p:cNvSpPr>
              <p:nvPr/>
            </p:nvSpPr>
            <p:spPr bwMode="auto">
              <a:xfrm>
                <a:off x="7436161" y="3587198"/>
                <a:ext cx="60955" cy="61718"/>
              </a:xfrm>
              <a:custGeom>
                <a:avLst/>
                <a:gdLst>
                  <a:gd name="T0" fmla="*/ 23 w 34"/>
                  <a:gd name="T1" fmla="*/ 4 h 34"/>
                  <a:gd name="T2" fmla="*/ 31 w 34"/>
                  <a:gd name="T3" fmla="*/ 23 h 34"/>
                  <a:gd name="T4" fmla="*/ 11 w 34"/>
                  <a:gd name="T5" fmla="*/ 31 h 34"/>
                  <a:gd name="T6" fmla="*/ 3 w 34"/>
                  <a:gd name="T7" fmla="*/ 11 h 34"/>
                  <a:gd name="T8" fmla="*/ 23 w 34"/>
                  <a:gd name="T9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23" y="4"/>
                    </a:moveTo>
                    <a:cubicBezTo>
                      <a:pt x="31" y="7"/>
                      <a:pt x="34" y="16"/>
                      <a:pt x="31" y="23"/>
                    </a:cubicBezTo>
                    <a:cubicBezTo>
                      <a:pt x="27" y="31"/>
                      <a:pt x="19" y="34"/>
                      <a:pt x="11" y="31"/>
                    </a:cubicBezTo>
                    <a:cubicBezTo>
                      <a:pt x="3" y="28"/>
                      <a:pt x="0" y="19"/>
                      <a:pt x="3" y="11"/>
                    </a:cubicBezTo>
                    <a:cubicBezTo>
                      <a:pt x="7" y="4"/>
                      <a:pt x="16" y="0"/>
                      <a:pt x="23" y="4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159"/>
              <p:cNvSpPr>
                <a:spLocks/>
              </p:cNvSpPr>
              <p:nvPr/>
            </p:nvSpPr>
            <p:spPr bwMode="auto">
              <a:xfrm>
                <a:off x="6821271" y="3325851"/>
                <a:ext cx="70861" cy="65528"/>
              </a:xfrm>
              <a:custGeom>
                <a:avLst/>
                <a:gdLst>
                  <a:gd name="T0" fmla="*/ 93 w 93"/>
                  <a:gd name="T1" fmla="*/ 0 h 86"/>
                  <a:gd name="T2" fmla="*/ 0 w 93"/>
                  <a:gd name="T3" fmla="*/ 10 h 86"/>
                  <a:gd name="T4" fmla="*/ 55 w 93"/>
                  <a:gd name="T5" fmla="*/ 86 h 86"/>
                  <a:gd name="T6" fmla="*/ 93 w 93"/>
                  <a:gd name="T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86">
                    <a:moveTo>
                      <a:pt x="93" y="0"/>
                    </a:moveTo>
                    <a:lnTo>
                      <a:pt x="0" y="10"/>
                    </a:lnTo>
                    <a:lnTo>
                      <a:pt x="55" y="86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160"/>
              <p:cNvSpPr>
                <a:spLocks noEditPoints="1"/>
              </p:cNvSpPr>
              <p:nvPr/>
            </p:nvSpPr>
            <p:spPr bwMode="auto">
              <a:xfrm>
                <a:off x="8048766" y="2115120"/>
                <a:ext cx="279634" cy="605746"/>
              </a:xfrm>
              <a:custGeom>
                <a:avLst/>
                <a:gdLst>
                  <a:gd name="T0" fmla="*/ 17 w 367"/>
                  <a:gd name="T1" fmla="*/ 0 h 795"/>
                  <a:gd name="T2" fmla="*/ 5 w 367"/>
                  <a:gd name="T3" fmla="*/ 17 h 795"/>
                  <a:gd name="T4" fmla="*/ 45 w 367"/>
                  <a:gd name="T5" fmla="*/ 59 h 795"/>
                  <a:gd name="T6" fmla="*/ 14 w 367"/>
                  <a:gd name="T7" fmla="*/ 43 h 795"/>
                  <a:gd name="T8" fmla="*/ 45 w 367"/>
                  <a:gd name="T9" fmla="*/ 59 h 795"/>
                  <a:gd name="T10" fmla="*/ 55 w 367"/>
                  <a:gd name="T11" fmla="*/ 85 h 795"/>
                  <a:gd name="T12" fmla="*/ 50 w 367"/>
                  <a:gd name="T13" fmla="*/ 121 h 795"/>
                  <a:gd name="T14" fmla="*/ 90 w 367"/>
                  <a:gd name="T15" fmla="*/ 163 h 795"/>
                  <a:gd name="T16" fmla="*/ 62 w 367"/>
                  <a:gd name="T17" fmla="*/ 147 h 795"/>
                  <a:gd name="T18" fmla="*/ 90 w 367"/>
                  <a:gd name="T19" fmla="*/ 163 h 795"/>
                  <a:gd name="T20" fmla="*/ 102 w 367"/>
                  <a:gd name="T21" fmla="*/ 189 h 795"/>
                  <a:gd name="T22" fmla="*/ 95 w 367"/>
                  <a:gd name="T23" fmla="*/ 225 h 795"/>
                  <a:gd name="T24" fmla="*/ 135 w 367"/>
                  <a:gd name="T25" fmla="*/ 267 h 795"/>
                  <a:gd name="T26" fmla="*/ 107 w 367"/>
                  <a:gd name="T27" fmla="*/ 249 h 795"/>
                  <a:gd name="T28" fmla="*/ 135 w 367"/>
                  <a:gd name="T29" fmla="*/ 267 h 795"/>
                  <a:gd name="T30" fmla="*/ 147 w 367"/>
                  <a:gd name="T31" fmla="*/ 293 h 795"/>
                  <a:gd name="T32" fmla="*/ 142 w 367"/>
                  <a:gd name="T33" fmla="*/ 327 h 795"/>
                  <a:gd name="T34" fmla="*/ 182 w 367"/>
                  <a:gd name="T35" fmla="*/ 371 h 795"/>
                  <a:gd name="T36" fmla="*/ 154 w 367"/>
                  <a:gd name="T37" fmla="*/ 353 h 795"/>
                  <a:gd name="T38" fmla="*/ 182 w 367"/>
                  <a:gd name="T39" fmla="*/ 371 h 795"/>
                  <a:gd name="T40" fmla="*/ 194 w 367"/>
                  <a:gd name="T41" fmla="*/ 397 h 795"/>
                  <a:gd name="T42" fmla="*/ 187 w 367"/>
                  <a:gd name="T43" fmla="*/ 431 h 795"/>
                  <a:gd name="T44" fmla="*/ 227 w 367"/>
                  <a:gd name="T45" fmla="*/ 476 h 795"/>
                  <a:gd name="T46" fmla="*/ 199 w 367"/>
                  <a:gd name="T47" fmla="*/ 457 h 795"/>
                  <a:gd name="T48" fmla="*/ 227 w 367"/>
                  <a:gd name="T49" fmla="*/ 476 h 795"/>
                  <a:gd name="T50" fmla="*/ 239 w 367"/>
                  <a:gd name="T51" fmla="*/ 502 h 795"/>
                  <a:gd name="T52" fmla="*/ 234 w 367"/>
                  <a:gd name="T53" fmla="*/ 535 h 795"/>
                  <a:gd name="T54" fmla="*/ 274 w 367"/>
                  <a:gd name="T55" fmla="*/ 580 h 795"/>
                  <a:gd name="T56" fmla="*/ 246 w 367"/>
                  <a:gd name="T57" fmla="*/ 561 h 795"/>
                  <a:gd name="T58" fmla="*/ 274 w 367"/>
                  <a:gd name="T59" fmla="*/ 580 h 795"/>
                  <a:gd name="T60" fmla="*/ 286 w 367"/>
                  <a:gd name="T61" fmla="*/ 606 h 795"/>
                  <a:gd name="T62" fmla="*/ 279 w 367"/>
                  <a:gd name="T63" fmla="*/ 639 h 795"/>
                  <a:gd name="T64" fmla="*/ 319 w 367"/>
                  <a:gd name="T65" fmla="*/ 684 h 795"/>
                  <a:gd name="T66" fmla="*/ 291 w 367"/>
                  <a:gd name="T67" fmla="*/ 665 h 795"/>
                  <a:gd name="T68" fmla="*/ 319 w 367"/>
                  <a:gd name="T69" fmla="*/ 684 h 795"/>
                  <a:gd name="T70" fmla="*/ 331 w 367"/>
                  <a:gd name="T71" fmla="*/ 710 h 795"/>
                  <a:gd name="T72" fmla="*/ 327 w 367"/>
                  <a:gd name="T73" fmla="*/ 743 h 795"/>
                  <a:gd name="T74" fmla="*/ 367 w 367"/>
                  <a:gd name="T75" fmla="*/ 788 h 795"/>
                  <a:gd name="T76" fmla="*/ 336 w 367"/>
                  <a:gd name="T77" fmla="*/ 769 h 795"/>
                  <a:gd name="T78" fmla="*/ 367 w 367"/>
                  <a:gd name="T79" fmla="*/ 788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7" h="795">
                    <a:moveTo>
                      <a:pt x="21" y="10"/>
                    </a:moveTo>
                    <a:lnTo>
                      <a:pt x="17" y="0"/>
                    </a:lnTo>
                    <a:lnTo>
                      <a:pt x="0" y="7"/>
                    </a:lnTo>
                    <a:lnTo>
                      <a:pt x="5" y="17"/>
                    </a:lnTo>
                    <a:lnTo>
                      <a:pt x="21" y="10"/>
                    </a:lnTo>
                    <a:close/>
                    <a:moveTo>
                      <a:pt x="45" y="59"/>
                    </a:moveTo>
                    <a:lnTo>
                      <a:pt x="33" y="33"/>
                    </a:lnTo>
                    <a:lnTo>
                      <a:pt x="14" y="43"/>
                    </a:lnTo>
                    <a:lnTo>
                      <a:pt x="26" y="69"/>
                    </a:lnTo>
                    <a:lnTo>
                      <a:pt x="45" y="59"/>
                    </a:lnTo>
                    <a:close/>
                    <a:moveTo>
                      <a:pt x="66" y="111"/>
                    </a:moveTo>
                    <a:lnTo>
                      <a:pt x="55" y="85"/>
                    </a:lnTo>
                    <a:lnTo>
                      <a:pt x="38" y="95"/>
                    </a:lnTo>
                    <a:lnTo>
                      <a:pt x="50" y="121"/>
                    </a:lnTo>
                    <a:lnTo>
                      <a:pt x="66" y="111"/>
                    </a:lnTo>
                    <a:close/>
                    <a:moveTo>
                      <a:pt x="90" y="163"/>
                    </a:moveTo>
                    <a:lnTo>
                      <a:pt x="78" y="137"/>
                    </a:lnTo>
                    <a:lnTo>
                      <a:pt x="62" y="147"/>
                    </a:lnTo>
                    <a:lnTo>
                      <a:pt x="73" y="173"/>
                    </a:lnTo>
                    <a:lnTo>
                      <a:pt x="90" y="163"/>
                    </a:lnTo>
                    <a:close/>
                    <a:moveTo>
                      <a:pt x="114" y="215"/>
                    </a:moveTo>
                    <a:lnTo>
                      <a:pt x="102" y="189"/>
                    </a:lnTo>
                    <a:lnTo>
                      <a:pt x="85" y="199"/>
                    </a:lnTo>
                    <a:lnTo>
                      <a:pt x="95" y="225"/>
                    </a:lnTo>
                    <a:lnTo>
                      <a:pt x="114" y="215"/>
                    </a:lnTo>
                    <a:close/>
                    <a:moveTo>
                      <a:pt x="135" y="267"/>
                    </a:moveTo>
                    <a:lnTo>
                      <a:pt x="125" y="241"/>
                    </a:lnTo>
                    <a:lnTo>
                      <a:pt x="107" y="249"/>
                    </a:lnTo>
                    <a:lnTo>
                      <a:pt x="118" y="275"/>
                    </a:lnTo>
                    <a:lnTo>
                      <a:pt x="135" y="267"/>
                    </a:lnTo>
                    <a:close/>
                    <a:moveTo>
                      <a:pt x="159" y="319"/>
                    </a:moveTo>
                    <a:lnTo>
                      <a:pt x="147" y="293"/>
                    </a:lnTo>
                    <a:lnTo>
                      <a:pt x="130" y="301"/>
                    </a:lnTo>
                    <a:lnTo>
                      <a:pt x="142" y="327"/>
                    </a:lnTo>
                    <a:lnTo>
                      <a:pt x="159" y="319"/>
                    </a:lnTo>
                    <a:close/>
                    <a:moveTo>
                      <a:pt x="182" y="371"/>
                    </a:moveTo>
                    <a:lnTo>
                      <a:pt x="170" y="345"/>
                    </a:lnTo>
                    <a:lnTo>
                      <a:pt x="154" y="353"/>
                    </a:lnTo>
                    <a:lnTo>
                      <a:pt x="166" y="379"/>
                    </a:lnTo>
                    <a:lnTo>
                      <a:pt x="182" y="371"/>
                    </a:lnTo>
                    <a:close/>
                    <a:moveTo>
                      <a:pt x="206" y="424"/>
                    </a:moveTo>
                    <a:lnTo>
                      <a:pt x="194" y="397"/>
                    </a:lnTo>
                    <a:lnTo>
                      <a:pt x="175" y="405"/>
                    </a:lnTo>
                    <a:lnTo>
                      <a:pt x="187" y="431"/>
                    </a:lnTo>
                    <a:lnTo>
                      <a:pt x="206" y="424"/>
                    </a:lnTo>
                    <a:close/>
                    <a:moveTo>
                      <a:pt x="227" y="476"/>
                    </a:moveTo>
                    <a:lnTo>
                      <a:pt x="215" y="450"/>
                    </a:lnTo>
                    <a:lnTo>
                      <a:pt x="199" y="457"/>
                    </a:lnTo>
                    <a:lnTo>
                      <a:pt x="211" y="483"/>
                    </a:lnTo>
                    <a:lnTo>
                      <a:pt x="227" y="476"/>
                    </a:lnTo>
                    <a:close/>
                    <a:moveTo>
                      <a:pt x="251" y="528"/>
                    </a:moveTo>
                    <a:lnTo>
                      <a:pt x="239" y="502"/>
                    </a:lnTo>
                    <a:lnTo>
                      <a:pt x="222" y="509"/>
                    </a:lnTo>
                    <a:lnTo>
                      <a:pt x="234" y="535"/>
                    </a:lnTo>
                    <a:lnTo>
                      <a:pt x="251" y="528"/>
                    </a:lnTo>
                    <a:close/>
                    <a:moveTo>
                      <a:pt x="274" y="580"/>
                    </a:moveTo>
                    <a:lnTo>
                      <a:pt x="263" y="554"/>
                    </a:lnTo>
                    <a:lnTo>
                      <a:pt x="246" y="561"/>
                    </a:lnTo>
                    <a:lnTo>
                      <a:pt x="256" y="587"/>
                    </a:lnTo>
                    <a:lnTo>
                      <a:pt x="274" y="580"/>
                    </a:lnTo>
                    <a:close/>
                    <a:moveTo>
                      <a:pt x="296" y="632"/>
                    </a:moveTo>
                    <a:lnTo>
                      <a:pt x="286" y="606"/>
                    </a:lnTo>
                    <a:lnTo>
                      <a:pt x="267" y="613"/>
                    </a:lnTo>
                    <a:lnTo>
                      <a:pt x="279" y="639"/>
                    </a:lnTo>
                    <a:lnTo>
                      <a:pt x="296" y="632"/>
                    </a:lnTo>
                    <a:close/>
                    <a:moveTo>
                      <a:pt x="319" y="684"/>
                    </a:moveTo>
                    <a:lnTo>
                      <a:pt x="308" y="658"/>
                    </a:lnTo>
                    <a:lnTo>
                      <a:pt x="291" y="665"/>
                    </a:lnTo>
                    <a:lnTo>
                      <a:pt x="303" y="691"/>
                    </a:lnTo>
                    <a:lnTo>
                      <a:pt x="319" y="684"/>
                    </a:lnTo>
                    <a:close/>
                    <a:moveTo>
                      <a:pt x="343" y="736"/>
                    </a:moveTo>
                    <a:lnTo>
                      <a:pt x="331" y="710"/>
                    </a:lnTo>
                    <a:lnTo>
                      <a:pt x="315" y="717"/>
                    </a:lnTo>
                    <a:lnTo>
                      <a:pt x="327" y="743"/>
                    </a:lnTo>
                    <a:lnTo>
                      <a:pt x="343" y="736"/>
                    </a:lnTo>
                    <a:close/>
                    <a:moveTo>
                      <a:pt x="367" y="788"/>
                    </a:moveTo>
                    <a:lnTo>
                      <a:pt x="355" y="762"/>
                    </a:lnTo>
                    <a:lnTo>
                      <a:pt x="336" y="769"/>
                    </a:lnTo>
                    <a:lnTo>
                      <a:pt x="348" y="795"/>
                    </a:lnTo>
                    <a:lnTo>
                      <a:pt x="367" y="78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161"/>
              <p:cNvSpPr>
                <a:spLocks/>
              </p:cNvSpPr>
              <p:nvPr/>
            </p:nvSpPr>
            <p:spPr bwMode="auto">
              <a:xfrm>
                <a:off x="8290302" y="2685054"/>
                <a:ext cx="60955" cy="62480"/>
              </a:xfrm>
              <a:custGeom>
                <a:avLst/>
                <a:gdLst>
                  <a:gd name="T0" fmla="*/ 30 w 34"/>
                  <a:gd name="T1" fmla="*/ 11 h 35"/>
                  <a:gd name="T2" fmla="*/ 23 w 34"/>
                  <a:gd name="T3" fmla="*/ 31 h 35"/>
                  <a:gd name="T4" fmla="*/ 3 w 34"/>
                  <a:gd name="T5" fmla="*/ 24 h 35"/>
                  <a:gd name="T6" fmla="*/ 11 w 34"/>
                  <a:gd name="T7" fmla="*/ 4 h 35"/>
                  <a:gd name="T8" fmla="*/ 30 w 34"/>
                  <a:gd name="T9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0" y="11"/>
                    </a:moveTo>
                    <a:cubicBezTo>
                      <a:pt x="34" y="19"/>
                      <a:pt x="30" y="28"/>
                      <a:pt x="23" y="31"/>
                    </a:cubicBezTo>
                    <a:cubicBezTo>
                      <a:pt x="15" y="35"/>
                      <a:pt x="6" y="31"/>
                      <a:pt x="3" y="24"/>
                    </a:cubicBezTo>
                    <a:cubicBezTo>
                      <a:pt x="0" y="16"/>
                      <a:pt x="3" y="7"/>
                      <a:pt x="11" y="4"/>
                    </a:cubicBezTo>
                    <a:cubicBezTo>
                      <a:pt x="18" y="0"/>
                      <a:pt x="27" y="4"/>
                      <a:pt x="30" y="1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162"/>
              <p:cNvSpPr>
                <a:spLocks/>
              </p:cNvSpPr>
              <p:nvPr/>
            </p:nvSpPr>
            <p:spPr bwMode="auto">
              <a:xfrm>
                <a:off x="8027431" y="2071689"/>
                <a:ext cx="64765" cy="70861"/>
              </a:xfrm>
              <a:custGeom>
                <a:avLst/>
                <a:gdLst>
                  <a:gd name="T0" fmla="*/ 85 w 85"/>
                  <a:gd name="T1" fmla="*/ 55 h 93"/>
                  <a:gd name="T2" fmla="*/ 9 w 85"/>
                  <a:gd name="T3" fmla="*/ 0 h 93"/>
                  <a:gd name="T4" fmla="*/ 0 w 85"/>
                  <a:gd name="T5" fmla="*/ 93 h 93"/>
                  <a:gd name="T6" fmla="*/ 85 w 85"/>
                  <a:gd name="T7" fmla="*/ 5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93">
                    <a:moveTo>
                      <a:pt x="85" y="55"/>
                    </a:moveTo>
                    <a:lnTo>
                      <a:pt x="9" y="0"/>
                    </a:lnTo>
                    <a:lnTo>
                      <a:pt x="0" y="93"/>
                    </a:lnTo>
                    <a:lnTo>
                      <a:pt x="85" y="5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00" name="Рисунок 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541" y="3935375"/>
            <a:ext cx="540000" cy="540000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474" y="3875208"/>
            <a:ext cx="540000" cy="540000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843" y="2675519"/>
            <a:ext cx="540000" cy="540000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2467" y="2679734"/>
            <a:ext cx="540000" cy="54000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7421" y="2165681"/>
            <a:ext cx="540000" cy="540000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1971315" y="427002"/>
            <a:ext cx="8169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 ГЛАВНЫХ КОМПЕТЕНЦИЙ ИДЕАЛЬНОГО СОТРУДНИКА</a:t>
            </a:r>
            <a:endParaRPr lang="ru-RU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459475" y="3799104"/>
            <a:ext cx="1267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F55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СОТРУДНИК </a:t>
            </a:r>
            <a:r>
              <a:rPr lang="ru-RU" sz="1200" b="1" dirty="0" smtClean="0">
                <a:solidFill>
                  <a:srgbClr val="2F55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МЕЧТЫ</a:t>
            </a:r>
            <a:r>
              <a:rPr lang="ru-RU" sz="1200" b="1" dirty="0">
                <a:solidFill>
                  <a:srgbClr val="2F55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ru-RU" sz="1200" b="1" dirty="0">
                <a:solidFill>
                  <a:srgbClr val="2F55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ru-RU" sz="1200" b="1" dirty="0">
              <a:solidFill>
                <a:srgbClr val="2F55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4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8" grpId="0" animBg="1"/>
          <p:bldP spid="12" grpId="0" animBg="1"/>
          <p:bldP spid="16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8" grpId="0" animBg="1"/>
          <p:bldP spid="12" grpId="0" animBg="1"/>
          <p:bldP spid="16" grpId="0" animBg="1"/>
          <p:bldP spid="20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1"/>
          <p:cNvCxnSpPr/>
          <p:nvPr/>
        </p:nvCxnSpPr>
        <p:spPr>
          <a:xfrm>
            <a:off x="2398877" y="680890"/>
            <a:ext cx="0" cy="51435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Decision 78"/>
          <p:cNvSpPr/>
          <p:nvPr/>
        </p:nvSpPr>
        <p:spPr>
          <a:xfrm>
            <a:off x="1716919" y="2316536"/>
            <a:ext cx="1375279" cy="1375279"/>
          </a:xfrm>
          <a:prstGeom prst="flowChartDecision">
            <a:avLst/>
          </a:prstGeom>
          <a:solidFill>
            <a:srgbClr val="004E91"/>
          </a:solidFill>
          <a:ln>
            <a:solidFill>
              <a:srgbClr val="004E9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Decision 79"/>
          <p:cNvSpPr/>
          <p:nvPr/>
        </p:nvSpPr>
        <p:spPr>
          <a:xfrm>
            <a:off x="1716919" y="2526816"/>
            <a:ext cx="1375279" cy="1375279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890548" y="1551927"/>
            <a:ext cx="6672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Если вам предложат заполнить анкету, сделайте это добросовестно.</a:t>
            </a:r>
          </a:p>
        </p:txBody>
      </p:sp>
      <p:sp>
        <p:nvSpPr>
          <p:cNvPr id="9" name="TextBox 39"/>
          <p:cNvSpPr txBox="1"/>
          <p:nvPr/>
        </p:nvSpPr>
        <p:spPr>
          <a:xfrm>
            <a:off x="4890548" y="2234526"/>
            <a:ext cx="6920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Представьтесь в начале собеседования. Поинтересуйтесь, как зовут интервьюера, и правильно обращайтесь к нему в ходе беседы.</a:t>
            </a:r>
          </a:p>
        </p:txBody>
      </p:sp>
      <p:sp>
        <p:nvSpPr>
          <p:cNvPr id="10" name="TextBox 43"/>
          <p:cNvSpPr txBox="1"/>
          <p:nvPr/>
        </p:nvSpPr>
        <p:spPr>
          <a:xfrm>
            <a:off x="4890548" y="2908421"/>
            <a:ext cx="6672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Не избегайте взглядов собеседника. Держите зрительный </a:t>
            </a:r>
            <a:r>
              <a:rPr lang="ru-RU" altLang="zh-CN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контакт.</a:t>
            </a:r>
            <a:endParaRPr lang="ru-RU" altLang="zh-CN" sz="1600" dirty="0"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1" name="TextBox 47"/>
          <p:cNvSpPr txBox="1"/>
          <p:nvPr/>
        </p:nvSpPr>
        <p:spPr>
          <a:xfrm>
            <a:off x="4890548" y="3566416"/>
            <a:ext cx="6672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Не перебивайте интервьюера и внимательно слушайте его.</a:t>
            </a:r>
          </a:p>
        </p:txBody>
      </p:sp>
      <p:sp>
        <p:nvSpPr>
          <p:cNvPr id="12" name="TextBox 51"/>
          <p:cNvSpPr txBox="1"/>
          <p:nvPr/>
        </p:nvSpPr>
        <p:spPr>
          <a:xfrm>
            <a:off x="4890548" y="4224411"/>
            <a:ext cx="6672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Если не уверены, что хорошо поняли вопрос, уточняйте детали.</a:t>
            </a:r>
          </a:p>
        </p:txBody>
      </p:sp>
      <p:cxnSp>
        <p:nvCxnSpPr>
          <p:cNvPr id="13" name="直接连接符 10"/>
          <p:cNvCxnSpPr/>
          <p:nvPr/>
        </p:nvCxnSpPr>
        <p:spPr>
          <a:xfrm>
            <a:off x="4962556" y="2075236"/>
            <a:ext cx="60351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1"/>
          <p:cNvCxnSpPr/>
          <p:nvPr/>
        </p:nvCxnSpPr>
        <p:spPr>
          <a:xfrm>
            <a:off x="4962556" y="2742357"/>
            <a:ext cx="60351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2"/>
          <p:cNvCxnSpPr/>
          <p:nvPr/>
        </p:nvCxnSpPr>
        <p:spPr>
          <a:xfrm>
            <a:off x="4962556" y="3442544"/>
            <a:ext cx="60351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3"/>
          <p:cNvCxnSpPr/>
          <p:nvPr/>
        </p:nvCxnSpPr>
        <p:spPr>
          <a:xfrm>
            <a:off x="4962556" y="4074247"/>
            <a:ext cx="60351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4"/>
          <p:cNvCxnSpPr/>
          <p:nvPr/>
        </p:nvCxnSpPr>
        <p:spPr>
          <a:xfrm>
            <a:off x="4962556" y="4634307"/>
            <a:ext cx="60351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6"/>
          <p:cNvGrpSpPr/>
          <p:nvPr/>
        </p:nvGrpSpPr>
        <p:grpSpPr>
          <a:xfrm>
            <a:off x="4103793" y="1417241"/>
            <a:ext cx="570731" cy="657995"/>
            <a:chOff x="4067944" y="489262"/>
            <a:chExt cx="1375279" cy="1585559"/>
          </a:xfrm>
        </p:grpSpPr>
        <p:sp>
          <p:nvSpPr>
            <p:cNvPr id="21" name="Flowchart: Decision 78"/>
            <p:cNvSpPr/>
            <p:nvPr/>
          </p:nvSpPr>
          <p:spPr>
            <a:xfrm>
              <a:off x="4067944" y="489262"/>
              <a:ext cx="1375279" cy="1375279"/>
            </a:xfrm>
            <a:prstGeom prst="flowChartDecision">
              <a:avLst/>
            </a:prstGeom>
            <a:solidFill>
              <a:srgbClr val="004E91"/>
            </a:solidFill>
            <a:ln>
              <a:solidFill>
                <a:srgbClr val="004E9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  <p:sp>
          <p:nvSpPr>
            <p:cNvPr id="22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9AEC4"/>
                </a:solidFill>
              </a:endParaRPr>
            </a:p>
          </p:txBody>
        </p:sp>
      </p:grpSp>
      <p:grpSp>
        <p:nvGrpSpPr>
          <p:cNvPr id="24" name="组合 21"/>
          <p:cNvGrpSpPr/>
          <p:nvPr/>
        </p:nvGrpSpPr>
        <p:grpSpPr>
          <a:xfrm>
            <a:off x="4103793" y="2131987"/>
            <a:ext cx="570731" cy="657995"/>
            <a:chOff x="4067944" y="489262"/>
            <a:chExt cx="1375279" cy="1585559"/>
          </a:xfrm>
        </p:grpSpPr>
        <p:sp>
          <p:nvSpPr>
            <p:cNvPr id="26" name="Flowchart: Decision 78"/>
            <p:cNvSpPr/>
            <p:nvPr/>
          </p:nvSpPr>
          <p:spPr>
            <a:xfrm>
              <a:off x="4067944" y="489262"/>
              <a:ext cx="1375279" cy="1375279"/>
            </a:xfrm>
            <a:prstGeom prst="flowChartDecision">
              <a:avLst/>
            </a:prstGeom>
            <a:solidFill>
              <a:srgbClr val="004E91"/>
            </a:solidFill>
            <a:ln>
              <a:solidFill>
                <a:srgbClr val="004E9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  <p:sp>
          <p:nvSpPr>
            <p:cNvPr id="27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</p:grpSp>
      <p:grpSp>
        <p:nvGrpSpPr>
          <p:cNvPr id="29" name="组合 26"/>
          <p:cNvGrpSpPr/>
          <p:nvPr/>
        </p:nvGrpSpPr>
        <p:grpSpPr>
          <a:xfrm>
            <a:off x="4103793" y="2805882"/>
            <a:ext cx="570731" cy="657995"/>
            <a:chOff x="4067944" y="489262"/>
            <a:chExt cx="1375279" cy="1585559"/>
          </a:xfrm>
        </p:grpSpPr>
        <p:sp>
          <p:nvSpPr>
            <p:cNvPr id="31" name="Flowchart: Decision 78"/>
            <p:cNvSpPr/>
            <p:nvPr/>
          </p:nvSpPr>
          <p:spPr>
            <a:xfrm>
              <a:off x="4067944" y="489262"/>
              <a:ext cx="1375279" cy="1375279"/>
            </a:xfrm>
            <a:prstGeom prst="flowChartDecision">
              <a:avLst/>
            </a:prstGeom>
            <a:solidFill>
              <a:srgbClr val="004E91"/>
            </a:solidFill>
            <a:ln>
              <a:solidFill>
                <a:srgbClr val="004E9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  <p:sp>
          <p:nvSpPr>
            <p:cNvPr id="32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4E9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</p:grpSp>
      <p:grpSp>
        <p:nvGrpSpPr>
          <p:cNvPr id="34" name="组合 31"/>
          <p:cNvGrpSpPr/>
          <p:nvPr/>
        </p:nvGrpSpPr>
        <p:grpSpPr>
          <a:xfrm>
            <a:off x="4103793" y="3463877"/>
            <a:ext cx="570731" cy="657995"/>
            <a:chOff x="4067944" y="489262"/>
            <a:chExt cx="1375279" cy="1585559"/>
          </a:xfrm>
        </p:grpSpPr>
        <p:sp>
          <p:nvSpPr>
            <p:cNvPr id="36" name="Flowchart: Decision 78"/>
            <p:cNvSpPr/>
            <p:nvPr/>
          </p:nvSpPr>
          <p:spPr>
            <a:xfrm>
              <a:off x="4067944" y="489262"/>
              <a:ext cx="1375279" cy="1375279"/>
            </a:xfrm>
            <a:prstGeom prst="flowChartDecision">
              <a:avLst/>
            </a:prstGeom>
            <a:solidFill>
              <a:srgbClr val="004E91"/>
            </a:solidFill>
            <a:ln>
              <a:solidFill>
                <a:srgbClr val="004E9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  <p:sp>
          <p:nvSpPr>
            <p:cNvPr id="37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</p:grpSp>
      <p:grpSp>
        <p:nvGrpSpPr>
          <p:cNvPr id="39" name="组合 36"/>
          <p:cNvGrpSpPr/>
          <p:nvPr/>
        </p:nvGrpSpPr>
        <p:grpSpPr>
          <a:xfrm>
            <a:off x="4103793" y="4121872"/>
            <a:ext cx="570731" cy="657995"/>
            <a:chOff x="4067944" y="489262"/>
            <a:chExt cx="1375279" cy="1585559"/>
          </a:xfrm>
        </p:grpSpPr>
        <p:sp>
          <p:nvSpPr>
            <p:cNvPr id="41" name="Flowchart: Decision 78"/>
            <p:cNvSpPr/>
            <p:nvPr/>
          </p:nvSpPr>
          <p:spPr>
            <a:xfrm>
              <a:off x="4067944" y="489262"/>
              <a:ext cx="1375279" cy="1375279"/>
            </a:xfrm>
            <a:prstGeom prst="flowChartDecision">
              <a:avLst/>
            </a:prstGeom>
            <a:solidFill>
              <a:srgbClr val="004E91"/>
            </a:solidFill>
            <a:ln>
              <a:solidFill>
                <a:srgbClr val="004E9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  <p:sp>
          <p:nvSpPr>
            <p:cNvPr id="42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</p:grpSp>
      <p:grpSp>
        <p:nvGrpSpPr>
          <p:cNvPr id="74" name="组合 16"/>
          <p:cNvGrpSpPr/>
          <p:nvPr/>
        </p:nvGrpSpPr>
        <p:grpSpPr>
          <a:xfrm>
            <a:off x="4103793" y="4792520"/>
            <a:ext cx="570731" cy="657995"/>
            <a:chOff x="4067944" y="489262"/>
            <a:chExt cx="1375279" cy="1585559"/>
          </a:xfrm>
        </p:grpSpPr>
        <p:sp>
          <p:nvSpPr>
            <p:cNvPr id="76" name="Flowchart: Decision 78"/>
            <p:cNvSpPr/>
            <p:nvPr/>
          </p:nvSpPr>
          <p:spPr>
            <a:xfrm>
              <a:off x="4067944" y="489262"/>
              <a:ext cx="1375279" cy="1375279"/>
            </a:xfrm>
            <a:prstGeom prst="flowChartDecision">
              <a:avLst/>
            </a:prstGeom>
            <a:solidFill>
              <a:srgbClr val="004E91"/>
            </a:solidFill>
            <a:ln>
              <a:solidFill>
                <a:srgbClr val="004E9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  <p:sp>
          <p:nvSpPr>
            <p:cNvPr id="77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9AEC4"/>
                </a:solidFill>
              </a:endParaRPr>
            </a:p>
          </p:txBody>
        </p:sp>
      </p:grpSp>
      <p:grpSp>
        <p:nvGrpSpPr>
          <p:cNvPr id="79" name="组合 21"/>
          <p:cNvGrpSpPr/>
          <p:nvPr/>
        </p:nvGrpSpPr>
        <p:grpSpPr>
          <a:xfrm>
            <a:off x="4103793" y="5475119"/>
            <a:ext cx="570731" cy="657995"/>
            <a:chOff x="4067944" y="489262"/>
            <a:chExt cx="1375279" cy="1585559"/>
          </a:xfrm>
        </p:grpSpPr>
        <p:sp>
          <p:nvSpPr>
            <p:cNvPr id="81" name="Flowchart: Decision 78"/>
            <p:cNvSpPr/>
            <p:nvPr/>
          </p:nvSpPr>
          <p:spPr>
            <a:xfrm>
              <a:off x="4067944" y="489262"/>
              <a:ext cx="1375279" cy="1375279"/>
            </a:xfrm>
            <a:prstGeom prst="flowChartDecision">
              <a:avLst/>
            </a:prstGeom>
            <a:solidFill>
              <a:srgbClr val="004E91"/>
            </a:solidFill>
            <a:ln>
              <a:solidFill>
                <a:srgbClr val="004E9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  <p:sp>
          <p:nvSpPr>
            <p:cNvPr id="82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</p:grpSp>
      <p:grpSp>
        <p:nvGrpSpPr>
          <p:cNvPr id="109" name="组合 26"/>
          <p:cNvGrpSpPr/>
          <p:nvPr/>
        </p:nvGrpSpPr>
        <p:grpSpPr>
          <a:xfrm>
            <a:off x="4103793" y="775493"/>
            <a:ext cx="570731" cy="657995"/>
            <a:chOff x="4067944" y="489262"/>
            <a:chExt cx="1375279" cy="1585559"/>
          </a:xfrm>
        </p:grpSpPr>
        <p:sp>
          <p:nvSpPr>
            <p:cNvPr id="111" name="Flowchart: Decision 78"/>
            <p:cNvSpPr/>
            <p:nvPr/>
          </p:nvSpPr>
          <p:spPr>
            <a:xfrm>
              <a:off x="4067944" y="489262"/>
              <a:ext cx="1375279" cy="1375279"/>
            </a:xfrm>
            <a:prstGeom prst="flowChartDecision">
              <a:avLst/>
            </a:prstGeom>
            <a:solidFill>
              <a:srgbClr val="004E91"/>
            </a:solidFill>
            <a:ln>
              <a:solidFill>
                <a:srgbClr val="004E9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  <p:sp>
          <p:nvSpPr>
            <p:cNvPr id="112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</p:grpSp>
      <p:sp>
        <p:nvSpPr>
          <p:cNvPr id="137" name="TextBox 39"/>
          <p:cNvSpPr txBox="1"/>
          <p:nvPr/>
        </p:nvSpPr>
        <p:spPr>
          <a:xfrm>
            <a:off x="4890548" y="861458"/>
            <a:ext cx="6672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В офисе работодателя будьте со всеми вежливы и терпеливы.</a:t>
            </a:r>
          </a:p>
        </p:txBody>
      </p:sp>
      <p:cxnSp>
        <p:nvCxnSpPr>
          <p:cNvPr id="139" name="直接连接符 11"/>
          <p:cNvCxnSpPr/>
          <p:nvPr/>
        </p:nvCxnSpPr>
        <p:spPr>
          <a:xfrm>
            <a:off x="4962556" y="1369289"/>
            <a:ext cx="60351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4890548" y="4924340"/>
            <a:ext cx="6672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Избегайте многословия и говорите по существу.</a:t>
            </a:r>
          </a:p>
        </p:txBody>
      </p:sp>
      <p:sp>
        <p:nvSpPr>
          <p:cNvPr id="141" name="TextBox 39"/>
          <p:cNvSpPr txBox="1"/>
          <p:nvPr/>
        </p:nvSpPr>
        <p:spPr>
          <a:xfrm>
            <a:off x="4890548" y="5627974"/>
            <a:ext cx="6672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Будьте объективны и правдивы, но не слишком откровенничайте.</a:t>
            </a:r>
          </a:p>
        </p:txBody>
      </p:sp>
      <p:cxnSp>
        <p:nvCxnSpPr>
          <p:cNvPr id="142" name="直接连接符 10"/>
          <p:cNvCxnSpPr/>
          <p:nvPr/>
        </p:nvCxnSpPr>
        <p:spPr>
          <a:xfrm>
            <a:off x="4962556" y="5468684"/>
            <a:ext cx="60351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1"/>
          <p:cNvCxnSpPr/>
          <p:nvPr/>
        </p:nvCxnSpPr>
        <p:spPr>
          <a:xfrm>
            <a:off x="4962556" y="6135805"/>
            <a:ext cx="60351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98877" y="221865"/>
            <a:ext cx="916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ПРАВИЛА УСПЕШНОГО СОБЕСЕДОВАНИЯ</a:t>
            </a:r>
            <a:endParaRPr lang="ru-RU" b="1" dirty="0">
              <a:solidFill>
                <a:srgbClr val="004E9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685" y="2748028"/>
            <a:ext cx="908383" cy="9083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645" y="2324617"/>
            <a:ext cx="360000" cy="36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536" y="1609871"/>
            <a:ext cx="360000" cy="36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5158" y="980861"/>
            <a:ext cx="288000" cy="28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8622" y="3019575"/>
            <a:ext cx="288000" cy="28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/>
          <a:srcRect l="53736" t="12812" r="5623" b="10542"/>
          <a:stretch/>
        </p:blipFill>
        <p:spPr>
          <a:xfrm>
            <a:off x="4222645" y="3656411"/>
            <a:ext cx="330175" cy="324000"/>
          </a:xfrm>
          <a:prstGeom prst="ellipse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2536" y="4345009"/>
            <a:ext cx="288000" cy="288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2645" y="4968100"/>
            <a:ext cx="360000" cy="36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6332" y="5703749"/>
            <a:ext cx="288000" cy="2880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195" y="411072"/>
            <a:ext cx="1080000" cy="100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1"/>
          <p:cNvCxnSpPr/>
          <p:nvPr/>
        </p:nvCxnSpPr>
        <p:spPr>
          <a:xfrm>
            <a:off x="2398877" y="680890"/>
            <a:ext cx="0" cy="51435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Decision 78"/>
          <p:cNvSpPr/>
          <p:nvPr/>
        </p:nvSpPr>
        <p:spPr>
          <a:xfrm>
            <a:off x="1716919" y="2316536"/>
            <a:ext cx="1375279" cy="1375279"/>
          </a:xfrm>
          <a:prstGeom prst="flowChartDecision">
            <a:avLst/>
          </a:prstGeom>
          <a:solidFill>
            <a:srgbClr val="004E9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F5597"/>
              </a:solidFill>
            </a:endParaRPr>
          </a:p>
        </p:txBody>
      </p:sp>
      <p:sp>
        <p:nvSpPr>
          <p:cNvPr id="6" name="Flowchart: Decision 79"/>
          <p:cNvSpPr/>
          <p:nvPr/>
        </p:nvSpPr>
        <p:spPr>
          <a:xfrm>
            <a:off x="1716919" y="2526816"/>
            <a:ext cx="1375279" cy="1375279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890548" y="1846167"/>
            <a:ext cx="6672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При отсутствии вопросов по поводу ваших плюсов (сильных сторон) найдите возможность упомянуть о них по своей </a:t>
            </a:r>
            <a:r>
              <a:rPr lang="ru-RU" altLang="zh-CN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инициативе.</a:t>
            </a:r>
            <a:endParaRPr lang="ru-RU" altLang="zh-CN" sz="1600" dirty="0"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9" name="TextBox 39"/>
          <p:cNvSpPr txBox="1"/>
          <p:nvPr/>
        </p:nvSpPr>
        <p:spPr>
          <a:xfrm>
            <a:off x="4890548" y="2528766"/>
            <a:ext cx="6672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Не говорите плохо о своих бывших работодателях, демонстрируйте лояльность.</a:t>
            </a:r>
          </a:p>
        </p:txBody>
      </p:sp>
      <p:sp>
        <p:nvSpPr>
          <p:cNvPr id="10" name="TextBox 43"/>
          <p:cNvSpPr txBox="1"/>
          <p:nvPr/>
        </p:nvSpPr>
        <p:spPr>
          <a:xfrm>
            <a:off x="4890548" y="3202661"/>
            <a:ext cx="6672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Держитесь с достоинством, но не вызывающе. Старайтесь не производить впечатление неудачника или бедствующего человека.</a:t>
            </a:r>
          </a:p>
        </p:txBody>
      </p:sp>
      <p:sp>
        <p:nvSpPr>
          <p:cNvPr id="11" name="TextBox 47"/>
          <p:cNvSpPr txBox="1"/>
          <p:nvPr/>
        </p:nvSpPr>
        <p:spPr>
          <a:xfrm>
            <a:off x="4890548" y="3860656"/>
            <a:ext cx="6672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Задавайте вопросы, чтобы показать заинтересованность, профессионализм и нацеленность на успех</a:t>
            </a:r>
            <a:r>
              <a:rPr lang="ru-RU" altLang="zh-CN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.</a:t>
            </a:r>
            <a:endParaRPr lang="ru-RU" altLang="zh-CN" sz="1600" dirty="0"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2" name="TextBox 51"/>
          <p:cNvSpPr txBox="1"/>
          <p:nvPr/>
        </p:nvSpPr>
        <p:spPr>
          <a:xfrm>
            <a:off x="4890548" y="4518651"/>
            <a:ext cx="6672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Обязательно уточните, как вы узнаете о результате </a:t>
            </a:r>
            <a:r>
              <a:rPr lang="ru-RU" altLang="zh-CN" sz="16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собеседования</a:t>
            </a:r>
            <a:r>
              <a:rPr lang="ru-RU" altLang="zh-CN" sz="16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.</a:t>
            </a:r>
          </a:p>
        </p:txBody>
      </p:sp>
      <p:cxnSp>
        <p:nvCxnSpPr>
          <p:cNvPr id="13" name="直接连接符 10"/>
          <p:cNvCxnSpPr/>
          <p:nvPr/>
        </p:nvCxnSpPr>
        <p:spPr>
          <a:xfrm>
            <a:off x="4962556" y="2401623"/>
            <a:ext cx="60351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1"/>
          <p:cNvCxnSpPr/>
          <p:nvPr/>
        </p:nvCxnSpPr>
        <p:spPr>
          <a:xfrm>
            <a:off x="4962556" y="3084222"/>
            <a:ext cx="60351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2"/>
          <p:cNvCxnSpPr/>
          <p:nvPr/>
        </p:nvCxnSpPr>
        <p:spPr>
          <a:xfrm>
            <a:off x="4962556" y="3758117"/>
            <a:ext cx="60351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3"/>
          <p:cNvCxnSpPr/>
          <p:nvPr/>
        </p:nvCxnSpPr>
        <p:spPr>
          <a:xfrm>
            <a:off x="4962556" y="4416112"/>
            <a:ext cx="60351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4"/>
          <p:cNvCxnSpPr/>
          <p:nvPr/>
        </p:nvCxnSpPr>
        <p:spPr>
          <a:xfrm>
            <a:off x="4962556" y="4928547"/>
            <a:ext cx="60351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6"/>
          <p:cNvGrpSpPr/>
          <p:nvPr/>
        </p:nvGrpSpPr>
        <p:grpSpPr>
          <a:xfrm>
            <a:off x="4103793" y="1743628"/>
            <a:ext cx="570731" cy="657995"/>
            <a:chOff x="4067944" y="489262"/>
            <a:chExt cx="1375279" cy="1585559"/>
          </a:xfrm>
        </p:grpSpPr>
        <p:sp>
          <p:nvSpPr>
            <p:cNvPr id="21" name="Flowchart: Decision 78"/>
            <p:cNvSpPr/>
            <p:nvPr/>
          </p:nvSpPr>
          <p:spPr>
            <a:xfrm>
              <a:off x="4067944" y="489262"/>
              <a:ext cx="1375279" cy="1375279"/>
            </a:xfrm>
            <a:prstGeom prst="flowChartDecision">
              <a:avLst/>
            </a:prstGeom>
            <a:solidFill>
              <a:srgbClr val="2F5597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  <p:sp>
          <p:nvSpPr>
            <p:cNvPr id="22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4E9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9AEC4"/>
                </a:solidFill>
              </a:endParaRPr>
            </a:p>
          </p:txBody>
        </p:sp>
      </p:grpSp>
      <p:grpSp>
        <p:nvGrpSpPr>
          <p:cNvPr id="24" name="组合 21"/>
          <p:cNvGrpSpPr/>
          <p:nvPr/>
        </p:nvGrpSpPr>
        <p:grpSpPr>
          <a:xfrm>
            <a:off x="4103793" y="2426227"/>
            <a:ext cx="570731" cy="657995"/>
            <a:chOff x="4067944" y="489262"/>
            <a:chExt cx="1375279" cy="1585559"/>
          </a:xfrm>
        </p:grpSpPr>
        <p:sp>
          <p:nvSpPr>
            <p:cNvPr id="26" name="Flowchart: Decision 78"/>
            <p:cNvSpPr/>
            <p:nvPr/>
          </p:nvSpPr>
          <p:spPr>
            <a:xfrm>
              <a:off x="4067944" y="489262"/>
              <a:ext cx="1375279" cy="1375279"/>
            </a:xfrm>
            <a:prstGeom prst="flowChartDecision">
              <a:avLst/>
            </a:prstGeom>
            <a:solidFill>
              <a:srgbClr val="004E91"/>
            </a:solidFill>
            <a:ln>
              <a:solidFill>
                <a:srgbClr val="004E9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  <p:sp>
          <p:nvSpPr>
            <p:cNvPr id="27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</p:grpSp>
      <p:grpSp>
        <p:nvGrpSpPr>
          <p:cNvPr id="29" name="组合 26"/>
          <p:cNvGrpSpPr/>
          <p:nvPr/>
        </p:nvGrpSpPr>
        <p:grpSpPr>
          <a:xfrm>
            <a:off x="4103793" y="3100122"/>
            <a:ext cx="570731" cy="657995"/>
            <a:chOff x="4067944" y="489262"/>
            <a:chExt cx="1375279" cy="1585559"/>
          </a:xfrm>
        </p:grpSpPr>
        <p:sp>
          <p:nvSpPr>
            <p:cNvPr id="31" name="Flowchart: Decision 78"/>
            <p:cNvSpPr/>
            <p:nvPr/>
          </p:nvSpPr>
          <p:spPr>
            <a:xfrm>
              <a:off x="4067944" y="489262"/>
              <a:ext cx="1375279" cy="1375279"/>
            </a:xfrm>
            <a:prstGeom prst="flowChartDecision">
              <a:avLst/>
            </a:prstGeom>
            <a:solidFill>
              <a:srgbClr val="004E91"/>
            </a:solidFill>
            <a:ln>
              <a:solidFill>
                <a:srgbClr val="004E9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  <p:sp>
          <p:nvSpPr>
            <p:cNvPr id="32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</p:grpSp>
      <p:grpSp>
        <p:nvGrpSpPr>
          <p:cNvPr id="34" name="组合 31"/>
          <p:cNvGrpSpPr/>
          <p:nvPr/>
        </p:nvGrpSpPr>
        <p:grpSpPr>
          <a:xfrm>
            <a:off x="4103793" y="3758117"/>
            <a:ext cx="570731" cy="657995"/>
            <a:chOff x="4067944" y="489262"/>
            <a:chExt cx="1375279" cy="1585559"/>
          </a:xfrm>
        </p:grpSpPr>
        <p:sp>
          <p:nvSpPr>
            <p:cNvPr id="36" name="Flowchart: Decision 78"/>
            <p:cNvSpPr/>
            <p:nvPr/>
          </p:nvSpPr>
          <p:spPr>
            <a:xfrm>
              <a:off x="4067944" y="489262"/>
              <a:ext cx="1375279" cy="1375279"/>
            </a:xfrm>
            <a:prstGeom prst="flowChartDecision">
              <a:avLst/>
            </a:prstGeom>
            <a:solidFill>
              <a:srgbClr val="004E91"/>
            </a:solidFill>
            <a:ln>
              <a:solidFill>
                <a:srgbClr val="004E9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  <p:sp>
          <p:nvSpPr>
            <p:cNvPr id="37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</p:grpSp>
      <p:grpSp>
        <p:nvGrpSpPr>
          <p:cNvPr id="39" name="组合 36"/>
          <p:cNvGrpSpPr/>
          <p:nvPr/>
        </p:nvGrpSpPr>
        <p:grpSpPr>
          <a:xfrm>
            <a:off x="4103793" y="4416112"/>
            <a:ext cx="570731" cy="657995"/>
            <a:chOff x="4067944" y="489262"/>
            <a:chExt cx="1375279" cy="1585559"/>
          </a:xfrm>
        </p:grpSpPr>
        <p:sp>
          <p:nvSpPr>
            <p:cNvPr id="41" name="Flowchart: Decision 78"/>
            <p:cNvSpPr/>
            <p:nvPr/>
          </p:nvSpPr>
          <p:spPr>
            <a:xfrm>
              <a:off x="4067944" y="489262"/>
              <a:ext cx="1375279" cy="1375279"/>
            </a:xfrm>
            <a:prstGeom prst="flowChartDecision">
              <a:avLst/>
            </a:prstGeom>
            <a:solidFill>
              <a:srgbClr val="004E91"/>
            </a:solidFill>
            <a:ln>
              <a:solidFill>
                <a:srgbClr val="004E9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  <p:sp>
          <p:nvSpPr>
            <p:cNvPr id="42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</p:grpSp>
      <p:grpSp>
        <p:nvGrpSpPr>
          <p:cNvPr id="74" name="组合 16"/>
          <p:cNvGrpSpPr/>
          <p:nvPr/>
        </p:nvGrpSpPr>
        <p:grpSpPr>
          <a:xfrm>
            <a:off x="4103793" y="5086760"/>
            <a:ext cx="570731" cy="657995"/>
            <a:chOff x="4067944" y="489262"/>
            <a:chExt cx="1375279" cy="1585559"/>
          </a:xfrm>
        </p:grpSpPr>
        <p:sp>
          <p:nvSpPr>
            <p:cNvPr id="76" name="Flowchart: Decision 78"/>
            <p:cNvSpPr/>
            <p:nvPr/>
          </p:nvSpPr>
          <p:spPr>
            <a:xfrm>
              <a:off x="4067944" y="489262"/>
              <a:ext cx="1375279" cy="1375279"/>
            </a:xfrm>
            <a:prstGeom prst="flowChartDecision">
              <a:avLst/>
            </a:prstGeom>
            <a:solidFill>
              <a:srgbClr val="004E91"/>
            </a:solidFill>
            <a:ln>
              <a:solidFill>
                <a:srgbClr val="004E9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9AEC4"/>
                </a:solidFill>
              </a:endParaRPr>
            </a:p>
          </p:txBody>
        </p:sp>
        <p:sp>
          <p:nvSpPr>
            <p:cNvPr id="77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9AEC4"/>
                </a:solidFill>
              </a:endParaRPr>
            </a:p>
          </p:txBody>
        </p:sp>
      </p:grpSp>
      <p:grpSp>
        <p:nvGrpSpPr>
          <p:cNvPr id="109" name="组合 26"/>
          <p:cNvGrpSpPr/>
          <p:nvPr/>
        </p:nvGrpSpPr>
        <p:grpSpPr>
          <a:xfrm>
            <a:off x="4103793" y="1069733"/>
            <a:ext cx="570731" cy="657995"/>
            <a:chOff x="4067944" y="489262"/>
            <a:chExt cx="1375279" cy="1585559"/>
          </a:xfrm>
        </p:grpSpPr>
        <p:sp>
          <p:nvSpPr>
            <p:cNvPr id="111" name="Flowchart: Decision 78"/>
            <p:cNvSpPr/>
            <p:nvPr/>
          </p:nvSpPr>
          <p:spPr>
            <a:xfrm>
              <a:off x="4067944" y="489262"/>
              <a:ext cx="1375279" cy="1375279"/>
            </a:xfrm>
            <a:prstGeom prst="flowChartDecision">
              <a:avLst/>
            </a:prstGeom>
            <a:solidFill>
              <a:srgbClr val="004E91"/>
            </a:solidFill>
            <a:ln>
              <a:solidFill>
                <a:srgbClr val="004E9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4E91"/>
                </a:solidFill>
              </a:endParaRPr>
            </a:p>
          </p:txBody>
        </p:sp>
        <p:sp>
          <p:nvSpPr>
            <p:cNvPr id="112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4E91"/>
                </a:solidFill>
              </a:endParaRPr>
            </a:p>
          </p:txBody>
        </p:sp>
      </p:grpSp>
      <p:sp>
        <p:nvSpPr>
          <p:cNvPr id="137" name="TextBox 39"/>
          <p:cNvSpPr txBox="1"/>
          <p:nvPr/>
        </p:nvSpPr>
        <p:spPr>
          <a:xfrm>
            <a:off x="4890548" y="1155698"/>
            <a:ext cx="6672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Если нужно озвучить негативные факты о себе, не отрицайте их, а постарайтесь сбалансировать положительной информацией.</a:t>
            </a:r>
          </a:p>
        </p:txBody>
      </p:sp>
      <p:cxnSp>
        <p:nvCxnSpPr>
          <p:cNvPr id="139" name="直接连接符 11"/>
          <p:cNvCxnSpPr/>
          <p:nvPr/>
        </p:nvCxnSpPr>
        <p:spPr>
          <a:xfrm>
            <a:off x="4962556" y="1663529"/>
            <a:ext cx="60351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4890548" y="4999890"/>
            <a:ext cx="6672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Завершая собеседование, не забудьте о правилах вежливости: поблагодарите собеседника за общение и попрощайтесь.</a:t>
            </a:r>
          </a:p>
        </p:txBody>
      </p:sp>
      <p:cxnSp>
        <p:nvCxnSpPr>
          <p:cNvPr id="142" name="直接连接符 10"/>
          <p:cNvCxnSpPr/>
          <p:nvPr/>
        </p:nvCxnSpPr>
        <p:spPr>
          <a:xfrm>
            <a:off x="4962556" y="5594489"/>
            <a:ext cx="60351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685" y="2748028"/>
            <a:ext cx="908383" cy="908383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2398877" y="221865"/>
            <a:ext cx="916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ПРАВИЛА УСПЕШНОГО СОБЕСЕДОВАНИЯ</a:t>
            </a:r>
            <a:endParaRPr lang="ru-RU" b="1" dirty="0">
              <a:solidFill>
                <a:srgbClr val="004E9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158" y="1271006"/>
            <a:ext cx="288000" cy="28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158" y="2627406"/>
            <a:ext cx="291273" cy="28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5158" y="3286716"/>
            <a:ext cx="288000" cy="28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5158" y="3961645"/>
            <a:ext cx="288000" cy="28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5158" y="4640547"/>
            <a:ext cx="288000" cy="288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9310" y="5279542"/>
            <a:ext cx="359695" cy="35969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0183" y="1944563"/>
            <a:ext cx="288000" cy="288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195" y="411072"/>
            <a:ext cx="1080000" cy="100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2640</TotalTime>
  <Words>1252</Words>
  <Application>Microsoft Office PowerPoint</Application>
  <PresentationFormat>Широкоэкранный</PresentationFormat>
  <Paragraphs>176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微软雅黑</vt:lpstr>
      <vt:lpstr>宋体</vt:lpstr>
      <vt:lpstr>Arial</vt:lpstr>
      <vt:lpstr>Calibri</vt:lpstr>
      <vt:lpstr>Calibri Light</vt:lpstr>
      <vt:lpstr>等线</vt:lpstr>
      <vt:lpstr>Helvetica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Пользователь</cp:lastModifiedBy>
  <cp:revision>233</cp:revision>
  <dcterms:created xsi:type="dcterms:W3CDTF">2020-04-02T12:37:45Z</dcterms:created>
  <dcterms:modified xsi:type="dcterms:W3CDTF">2022-11-17T19:48:08Z</dcterms:modified>
</cp:coreProperties>
</file>